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409" r:id="rId2"/>
    <p:sldId id="410" r:id="rId3"/>
    <p:sldId id="412" r:id="rId4"/>
    <p:sldId id="413" r:id="rId5"/>
    <p:sldId id="411" r:id="rId6"/>
  </p:sldIdLst>
  <p:sldSz cx="5143500" cy="5143500"/>
  <p:notesSz cx="6797675" cy="9926638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98"/>
    <a:srgbClr val="2D3D89"/>
    <a:srgbClr val="2C3C89"/>
    <a:srgbClr val="05A198"/>
    <a:srgbClr val="64CCB8"/>
    <a:srgbClr val="8A7ED4"/>
    <a:srgbClr val="2E3D8A"/>
    <a:srgbClr val="F5F5F5"/>
    <a:srgbClr val="FAFAF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77661" autoAdjust="0"/>
  </p:normalViewPr>
  <p:slideViewPr>
    <p:cSldViewPr>
      <p:cViewPr varScale="1">
        <p:scale>
          <a:sx n="144" d="100"/>
          <a:sy n="144" d="100"/>
        </p:scale>
        <p:origin x="2454" y="120"/>
      </p:cViewPr>
      <p:guideLst>
        <p:guide orient="horz" pos="395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pPr/>
              <a:t>30.05.2024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38288" y="744538"/>
            <a:ext cx="372268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9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" userDrawn="1">
          <p15:clr>
            <a:srgbClr val="FBAE40"/>
          </p15:clr>
        </p15:guide>
        <p15:guide id="2" pos="123" userDrawn="1">
          <p15:clr>
            <a:srgbClr val="FBAE40"/>
          </p15:clr>
        </p15:guide>
        <p15:guide id="3" pos="3117" userDrawn="1">
          <p15:clr>
            <a:srgbClr val="FBAE40"/>
          </p15:clr>
        </p15:guide>
        <p15:guide id="4" orient="horz" pos="30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89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" userDrawn="1">
          <p15:clr>
            <a:srgbClr val="FBAE40"/>
          </p15:clr>
        </p15:guide>
        <p15:guide id="2" pos="123" userDrawn="1">
          <p15:clr>
            <a:srgbClr val="FBAE40"/>
          </p15:clr>
        </p15:guide>
        <p15:guide id="3" pos="3117" userDrawn="1">
          <p15:clr>
            <a:srgbClr val="FBAE40"/>
          </p15:clr>
        </p15:guide>
        <p15:guide id="4" orient="horz" pos="307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4614" y="1352550"/>
            <a:ext cx="4586288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0" y="4686300"/>
            <a:ext cx="1500188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30.05.2024</a:t>
            </a:fld>
            <a:endParaRPr kumimoji="0" lang="ru-RU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1" y="4686155"/>
            <a:ext cx="3049359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51435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118110"/>
            <a:ext cx="4586288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21.svg"/><Relationship Id="rId2" Type="http://schemas.openxmlformats.org/officeDocument/2006/relationships/image" Target="../media/image3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9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2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25.svg"/><Relationship Id="rId2" Type="http://schemas.openxmlformats.org/officeDocument/2006/relationships/image" Target="../media/image3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23.svg"/><Relationship Id="rId10" Type="http://schemas.openxmlformats.org/officeDocument/2006/relationships/image" Target="../media/image11.png"/><Relationship Id="rId19" Type="http://schemas.openxmlformats.org/officeDocument/2006/relationships/image" Target="../media/image27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6A08578-F9D3-4AB2-A00D-08E1FE34D3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55" y="1930688"/>
            <a:ext cx="4856142" cy="280877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-1702747" y="-752147"/>
            <a:ext cx="3405494" cy="1504293"/>
            <a:chOff x="-1702747" y="-752147"/>
            <a:chExt cx="3405494" cy="1504293"/>
          </a:xfrm>
        </p:grpSpPr>
        <p:sp>
          <p:nvSpPr>
            <p:cNvPr id="57" name="Прямоугольник 18"/>
            <p:cNvSpPr/>
            <p:nvPr/>
          </p:nvSpPr>
          <p:spPr>
            <a:xfrm>
              <a:off x="-1702747" y="-752147"/>
              <a:ext cx="3405494" cy="1504293"/>
            </a:xfrm>
            <a:prstGeom prst="roundRect">
              <a:avLst>
                <a:gd name="adj" fmla="val 43696"/>
              </a:avLst>
            </a:prstGeom>
            <a:gradFill>
              <a:gsLst>
                <a:gs pos="90000">
                  <a:srgbClr val="00A098"/>
                </a:gs>
                <a:gs pos="5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4360" y="157987"/>
              <a:ext cx="643211" cy="420958"/>
            </a:xfrm>
            <a:prstGeom prst="rect">
              <a:avLst/>
            </a:prstGeom>
          </p:spPr>
        </p:pic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97786" y="157987"/>
              <a:ext cx="439260" cy="420958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-223470" y="4912668"/>
            <a:ext cx="6251604" cy="1504293"/>
            <a:chOff x="-223470" y="4912668"/>
            <a:chExt cx="6251604" cy="1504293"/>
          </a:xfrm>
        </p:grpSpPr>
        <p:sp>
          <p:nvSpPr>
            <p:cNvPr id="28" name="Прямоугольник 18"/>
            <p:cNvSpPr/>
            <p:nvPr/>
          </p:nvSpPr>
          <p:spPr>
            <a:xfrm>
              <a:off x="-223470" y="4912668"/>
              <a:ext cx="6251604" cy="150429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A098"/>
                </a:gs>
                <a:gs pos="6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344440" y="4933215"/>
              <a:ext cx="805109" cy="215444"/>
              <a:chOff x="1315720" y="4933215"/>
              <a:chExt cx="805109" cy="215444"/>
            </a:xfrm>
          </p:grpSpPr>
          <p:pic>
            <p:nvPicPr>
              <p:cNvPr id="54" name="Рисунок 53"/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315720" y="4978014"/>
                <a:ext cx="144000" cy="108000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1412404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hd.firpo.ru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2999248" y="4933215"/>
              <a:ext cx="942330" cy="215444"/>
              <a:chOff x="3025293" y="4933215"/>
              <a:chExt cx="942330" cy="215444"/>
            </a:xfrm>
          </p:grpSpPr>
          <p:pic>
            <p:nvPicPr>
              <p:cNvPr id="52" name="Рисунок 51"/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3025293" y="4968014"/>
                <a:ext cx="144000" cy="128000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3129898" y="4933215"/>
                <a:ext cx="8377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t.me/de_spo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2169996" y="4933215"/>
              <a:ext cx="808805" cy="215444"/>
              <a:chOff x="2229329" y="4933215"/>
              <a:chExt cx="808805" cy="21544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329709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de.firpo.ru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  <p:pic>
            <p:nvPicPr>
              <p:cNvPr id="38" name="Рисунок 37"/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2229329" y="4960014"/>
                <a:ext cx="144000" cy="144000"/>
              </a:xfrm>
              <a:prstGeom prst="rect">
                <a:avLst/>
              </a:prstGeom>
            </p:spPr>
          </p:pic>
        </p:grpSp>
        <p:grpSp>
          <p:nvGrpSpPr>
            <p:cNvPr id="34" name="Группа 33"/>
            <p:cNvGrpSpPr/>
            <p:nvPr/>
          </p:nvGrpSpPr>
          <p:grpSpPr>
            <a:xfrm>
              <a:off x="3950595" y="4933215"/>
              <a:ext cx="1070308" cy="215444"/>
              <a:chOff x="4014585" y="4933215"/>
              <a:chExt cx="1070308" cy="215444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4014585" y="4984014"/>
                <a:ext cx="144000" cy="96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4118549" y="4933215"/>
                <a:ext cx="966344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vk.com/de_spo</a:t>
                </a:r>
                <a:endParaRPr lang="ru-RU" sz="1000" dirty="0">
                  <a:latin typeface="Akrobat SemiBold" panose="00000700000000000000" pitchFamily="50" charset="-52"/>
                </a:endParaRPr>
              </a:p>
            </p:txBody>
          </p:sp>
        </p:grpSp>
      </p:grpSp>
      <p:sp>
        <p:nvSpPr>
          <p:cNvPr id="29" name="Rectangle 187">
            <a:extLst>
              <a:ext uri="{FF2B5EF4-FFF2-40B4-BE49-F238E27FC236}">
                <a16:creationId xmlns:a16="http://schemas.microsoft.com/office/drawing/2014/main" id="{3B5C2B43-B555-DFE9-1E15-0D7F151E81B0}"/>
              </a:ext>
            </a:extLst>
          </p:cNvPr>
          <p:cNvSpPr/>
          <p:nvPr/>
        </p:nvSpPr>
        <p:spPr>
          <a:xfrm>
            <a:off x="310186" y="965879"/>
            <a:ext cx="4590886" cy="92333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000" b="1" dirty="0">
                <a:solidFill>
                  <a:srgbClr val="2D3D89"/>
                </a:solidFill>
                <a:latin typeface="Akrobat Black" panose="00000A00000000000000" pitchFamily="50" charset="-52"/>
                <a:ea typeface="Roboto" panose="02000000000000000000" pitchFamily="2" charset="0"/>
              </a:rPr>
              <a:t>В каком случае выпускник </a:t>
            </a:r>
          </a:p>
          <a:p>
            <a:pPr algn="ctr"/>
            <a:r>
              <a:rPr lang="ru-RU" sz="3000" b="1" dirty="0">
                <a:solidFill>
                  <a:srgbClr val="2D3D89"/>
                </a:solidFill>
                <a:latin typeface="Akrobat Black" panose="00000A00000000000000" pitchFamily="50" charset="-52"/>
                <a:ea typeface="Roboto" panose="02000000000000000000" pitchFamily="2" charset="0"/>
              </a:rPr>
              <a:t>подает апелляцию?</a:t>
            </a:r>
            <a:endParaRPr lang="ru-RU" sz="3000" b="1" dirty="0">
              <a:solidFill>
                <a:srgbClr val="2D3D89"/>
              </a:solidFill>
              <a:latin typeface="Akrobat Bold" panose="00000800000000000000" pitchFamily="50" charset="-52"/>
              <a:ea typeface="Roboto" panose="02000000000000000000" pitchFamily="2" charset="0"/>
            </a:endParaRPr>
          </a:p>
        </p:txBody>
      </p:sp>
      <p:sp>
        <p:nvSpPr>
          <p:cNvPr id="39" name="Google Shape;2081;p78">
            <a:extLst>
              <a:ext uri="{FF2B5EF4-FFF2-40B4-BE49-F238E27FC236}">
                <a16:creationId xmlns:a16="http://schemas.microsoft.com/office/drawing/2014/main" id="{5250AC86-D9E4-4466-B460-75E9501FB079}"/>
              </a:ext>
            </a:extLst>
          </p:cNvPr>
          <p:cNvSpPr/>
          <p:nvPr/>
        </p:nvSpPr>
        <p:spPr>
          <a:xfrm>
            <a:off x="303559" y="878784"/>
            <a:ext cx="4590886" cy="1062768"/>
          </a:xfrm>
          <a:prstGeom prst="roundRect">
            <a:avLst>
              <a:gd name="adj" fmla="val 46883"/>
            </a:avLst>
          </a:prstGeom>
          <a:noFill/>
          <a:ln w="38100" cap="flat" cmpd="sng">
            <a:solidFill>
              <a:srgbClr val="00A098"/>
            </a:solidFill>
            <a:prstDash val="sys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405A6B4-AE60-4C26-B573-4DC4B653849B}"/>
              </a:ext>
            </a:extLst>
          </p:cNvPr>
          <p:cNvGrpSpPr/>
          <p:nvPr/>
        </p:nvGrpSpPr>
        <p:grpSpPr>
          <a:xfrm>
            <a:off x="4499113" y="132522"/>
            <a:ext cx="467966" cy="438961"/>
            <a:chOff x="4350772" y="123187"/>
            <a:chExt cx="530168" cy="527809"/>
          </a:xfrm>
        </p:grpSpPr>
        <p:sp>
          <p:nvSpPr>
            <p:cNvPr id="62" name="Google Shape;8148;p89">
              <a:extLst>
                <a:ext uri="{FF2B5EF4-FFF2-40B4-BE49-F238E27FC236}">
                  <a16:creationId xmlns:a16="http://schemas.microsoft.com/office/drawing/2014/main" id="{BE5130EB-36B0-48F5-B576-67F282BE5B3E}"/>
                </a:ext>
              </a:extLst>
            </p:cNvPr>
            <p:cNvSpPr/>
            <p:nvPr/>
          </p:nvSpPr>
          <p:spPr>
            <a:xfrm>
              <a:off x="4570840" y="310417"/>
              <a:ext cx="310100" cy="340579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solidFill>
              <a:srgbClr val="05A1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  <p:sp>
          <p:nvSpPr>
            <p:cNvPr id="63" name="Google Shape;8149;p89">
              <a:extLst>
                <a:ext uri="{FF2B5EF4-FFF2-40B4-BE49-F238E27FC236}">
                  <a16:creationId xmlns:a16="http://schemas.microsoft.com/office/drawing/2014/main" id="{5508C935-7CB3-4EF3-BAA7-B79CA7CA1173}"/>
                </a:ext>
              </a:extLst>
            </p:cNvPr>
            <p:cNvSpPr/>
            <p:nvPr/>
          </p:nvSpPr>
          <p:spPr>
            <a:xfrm>
              <a:off x="4350772" y="123187"/>
              <a:ext cx="341577" cy="372056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solidFill>
              <a:srgbClr val="05A1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9359183A-57E8-4207-90F8-39FDE87C5688}"/>
              </a:ext>
            </a:extLst>
          </p:cNvPr>
          <p:cNvSpPr txBox="1"/>
          <p:nvPr/>
        </p:nvSpPr>
        <p:spPr>
          <a:xfrm>
            <a:off x="2043570" y="168166"/>
            <a:ext cx="249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05A198"/>
                </a:solidFill>
                <a:latin typeface="Akrobat Bold" panose="00000800000000000000" pitchFamily="2" charset="-52"/>
              </a:rPr>
              <a:t>ВОПРОС – ОТВЕТ</a:t>
            </a:r>
            <a:endParaRPr lang="ru-RU" b="1" dirty="0">
              <a:solidFill>
                <a:srgbClr val="05A198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D9FA55F-2F16-4BFE-AC90-8A590BEE032C}"/>
              </a:ext>
            </a:extLst>
          </p:cNvPr>
          <p:cNvSpPr txBox="1"/>
          <p:nvPr/>
        </p:nvSpPr>
        <p:spPr>
          <a:xfrm>
            <a:off x="2715766" y="4546484"/>
            <a:ext cx="2427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5A198"/>
                </a:solidFill>
                <a:latin typeface="Akrobat Bold" panose="00000800000000000000" pitchFamily="2" charset="-52"/>
              </a:rPr>
              <a:t>#</a:t>
            </a:r>
            <a:r>
              <a:rPr lang="ru-RU" b="1" dirty="0" err="1">
                <a:solidFill>
                  <a:srgbClr val="05A198"/>
                </a:solidFill>
                <a:latin typeface="Akrobat Bold" panose="00000800000000000000" pitchFamily="2" charset="-52"/>
              </a:rPr>
              <a:t>ПравовыеПодсказки</a:t>
            </a:r>
            <a:endParaRPr lang="ru-RU" b="1" dirty="0">
              <a:solidFill>
                <a:srgbClr val="05A198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BA3485B-53B7-420E-8C18-F9B1F808CA3C}"/>
              </a:ext>
            </a:extLst>
          </p:cNvPr>
          <p:cNvSpPr/>
          <p:nvPr/>
        </p:nvSpPr>
        <p:spPr>
          <a:xfrm>
            <a:off x="1136420" y="2662914"/>
            <a:ext cx="7040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krobat Bold" panose="00000800000000000000" pitchFamily="2" charset="-52"/>
              </a:rPr>
              <a:t>Апелляция</a:t>
            </a:r>
            <a:endParaRPr lang="ru-RU" sz="1000" b="0" cap="none" spc="0" dirty="0">
              <a:ln w="0"/>
              <a:solidFill>
                <a:schemeClr val="bg2">
                  <a:lumMod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krobat Bold" panose="00000800000000000000" pitchFamily="2" charset="-52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8398B1EF-D206-4ED6-9AC2-6444E991B761}"/>
              </a:ext>
            </a:extLst>
          </p:cNvPr>
          <p:cNvSpPr/>
          <p:nvPr/>
        </p:nvSpPr>
        <p:spPr>
          <a:xfrm>
            <a:off x="3507870" y="2840292"/>
            <a:ext cx="704039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krobat Bold" panose="00000800000000000000" pitchFamily="2" charset="-52"/>
              </a:rPr>
              <a:t>Апелляция</a:t>
            </a:r>
            <a:endParaRPr lang="ru-RU" sz="1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krobat Bold" panose="00000800000000000000" pitchFamily="2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596B8D9B-5F55-4E58-985B-9B2515310208}"/>
              </a:ext>
            </a:extLst>
          </p:cNvPr>
          <p:cNvSpPr/>
          <p:nvPr/>
        </p:nvSpPr>
        <p:spPr>
          <a:xfrm>
            <a:off x="1052513" y="3655608"/>
            <a:ext cx="878937" cy="849717"/>
          </a:xfrm>
          <a:prstGeom prst="roundRect">
            <a:avLst>
              <a:gd name="adj" fmla="val 14001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-1702747" y="-752147"/>
            <a:ext cx="3405494" cy="1504293"/>
            <a:chOff x="-1702747" y="-752147"/>
            <a:chExt cx="3405494" cy="1504293"/>
          </a:xfrm>
        </p:grpSpPr>
        <p:sp>
          <p:nvSpPr>
            <p:cNvPr id="57" name="Прямоугольник 18"/>
            <p:cNvSpPr/>
            <p:nvPr/>
          </p:nvSpPr>
          <p:spPr>
            <a:xfrm>
              <a:off x="-1702747" y="-752147"/>
              <a:ext cx="3405494" cy="1504293"/>
            </a:xfrm>
            <a:prstGeom prst="roundRect">
              <a:avLst>
                <a:gd name="adj" fmla="val 43696"/>
              </a:avLst>
            </a:prstGeom>
            <a:gradFill>
              <a:gsLst>
                <a:gs pos="90000">
                  <a:srgbClr val="00A098"/>
                </a:gs>
                <a:gs pos="5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endParaRPr lang="ru-RU"/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4360" y="157987"/>
              <a:ext cx="643211" cy="420958"/>
            </a:xfrm>
            <a:prstGeom prst="rect">
              <a:avLst/>
            </a:prstGeom>
          </p:spPr>
        </p:pic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7786" y="157987"/>
              <a:ext cx="439260" cy="420958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-223470" y="4912668"/>
            <a:ext cx="6251604" cy="1504293"/>
            <a:chOff x="-223470" y="4912668"/>
            <a:chExt cx="6251604" cy="1504293"/>
          </a:xfrm>
        </p:grpSpPr>
        <p:sp>
          <p:nvSpPr>
            <p:cNvPr id="28" name="Прямоугольник 18"/>
            <p:cNvSpPr/>
            <p:nvPr/>
          </p:nvSpPr>
          <p:spPr>
            <a:xfrm>
              <a:off x="-223470" y="4912668"/>
              <a:ext cx="6251604" cy="150429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A098"/>
                </a:gs>
                <a:gs pos="6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344440" y="4933215"/>
              <a:ext cx="805109" cy="215444"/>
              <a:chOff x="1315720" y="4933215"/>
              <a:chExt cx="805109" cy="215444"/>
            </a:xfrm>
          </p:grpSpPr>
          <p:pic>
            <p:nvPicPr>
              <p:cNvPr id="54" name="Рисунок 53"/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15720" y="4978014"/>
                <a:ext cx="144000" cy="108000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1412404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hd.firpo.ru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2999248" y="4933215"/>
              <a:ext cx="942330" cy="215444"/>
              <a:chOff x="3025293" y="4933215"/>
              <a:chExt cx="942330" cy="215444"/>
            </a:xfrm>
          </p:grpSpPr>
          <p:pic>
            <p:nvPicPr>
              <p:cNvPr id="52" name="Рисунок 51"/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025293" y="4968014"/>
                <a:ext cx="144000" cy="128000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3129898" y="4933215"/>
                <a:ext cx="8377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t.me/de_spo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2169996" y="4933215"/>
              <a:ext cx="808805" cy="215444"/>
              <a:chOff x="2229329" y="4933215"/>
              <a:chExt cx="808805" cy="21544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329709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de.firpo.ru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  <p:pic>
            <p:nvPicPr>
              <p:cNvPr id="38" name="Рисунок 37"/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229329" y="4960014"/>
                <a:ext cx="144000" cy="144000"/>
              </a:xfrm>
              <a:prstGeom prst="rect">
                <a:avLst/>
              </a:prstGeom>
            </p:spPr>
          </p:pic>
        </p:grpSp>
        <p:grpSp>
          <p:nvGrpSpPr>
            <p:cNvPr id="34" name="Группа 33"/>
            <p:cNvGrpSpPr/>
            <p:nvPr/>
          </p:nvGrpSpPr>
          <p:grpSpPr>
            <a:xfrm>
              <a:off x="3950595" y="4933215"/>
              <a:ext cx="1070308" cy="215444"/>
              <a:chOff x="4014585" y="4933215"/>
              <a:chExt cx="1070308" cy="215444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4014585" y="4984014"/>
                <a:ext cx="144000" cy="96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4118549" y="4933215"/>
                <a:ext cx="966344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vk.com/de_spo</a:t>
                </a:r>
                <a:endParaRPr lang="ru-RU" sz="1000" dirty="0">
                  <a:latin typeface="Akrobat SemiBold" panose="00000700000000000000" pitchFamily="50" charset="-52"/>
                </a:endParaRPr>
              </a:p>
            </p:txBody>
          </p:sp>
        </p:grp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405A6B4-AE60-4C26-B573-4DC4B653849B}"/>
              </a:ext>
            </a:extLst>
          </p:cNvPr>
          <p:cNvGrpSpPr/>
          <p:nvPr/>
        </p:nvGrpSpPr>
        <p:grpSpPr>
          <a:xfrm>
            <a:off x="4651093" y="88913"/>
            <a:ext cx="424070" cy="372700"/>
            <a:chOff x="4350772" y="123187"/>
            <a:chExt cx="530168" cy="527809"/>
          </a:xfrm>
        </p:grpSpPr>
        <p:sp>
          <p:nvSpPr>
            <p:cNvPr id="62" name="Google Shape;8148;p89">
              <a:extLst>
                <a:ext uri="{FF2B5EF4-FFF2-40B4-BE49-F238E27FC236}">
                  <a16:creationId xmlns:a16="http://schemas.microsoft.com/office/drawing/2014/main" id="{BE5130EB-36B0-48F5-B576-67F282BE5B3E}"/>
                </a:ext>
              </a:extLst>
            </p:cNvPr>
            <p:cNvSpPr/>
            <p:nvPr/>
          </p:nvSpPr>
          <p:spPr>
            <a:xfrm>
              <a:off x="4570840" y="310417"/>
              <a:ext cx="310100" cy="340579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solidFill>
              <a:srgbClr val="05A1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  <p:sp>
          <p:nvSpPr>
            <p:cNvPr id="63" name="Google Shape;8149;p89">
              <a:extLst>
                <a:ext uri="{FF2B5EF4-FFF2-40B4-BE49-F238E27FC236}">
                  <a16:creationId xmlns:a16="http://schemas.microsoft.com/office/drawing/2014/main" id="{5508C935-7CB3-4EF3-BAA7-B79CA7CA1173}"/>
                </a:ext>
              </a:extLst>
            </p:cNvPr>
            <p:cNvSpPr/>
            <p:nvPr/>
          </p:nvSpPr>
          <p:spPr>
            <a:xfrm>
              <a:off x="4350772" y="123187"/>
              <a:ext cx="341577" cy="372056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solidFill>
              <a:srgbClr val="05A1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9359183A-57E8-4207-90F8-39FDE87C5688}"/>
              </a:ext>
            </a:extLst>
          </p:cNvPr>
          <p:cNvSpPr txBox="1"/>
          <p:nvPr/>
        </p:nvSpPr>
        <p:spPr>
          <a:xfrm>
            <a:off x="2190155" y="30711"/>
            <a:ext cx="2494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00A098"/>
                </a:solidFill>
                <a:latin typeface="Akrobat Black" panose="00000A00000000000000" pitchFamily="50" charset="-52"/>
                <a:ea typeface="Roboto" panose="02000000000000000000" pitchFamily="2" charset="0"/>
              </a:rPr>
              <a:t>В каком случае выпускник подает апелляцию?</a:t>
            </a:r>
            <a:endParaRPr lang="ru-RU" sz="1400" b="1" dirty="0">
              <a:solidFill>
                <a:srgbClr val="00A098"/>
              </a:solidFill>
              <a:latin typeface="Akrobat Bold" panose="00000800000000000000" pitchFamily="50" charset="-52"/>
              <a:ea typeface="Roboto" panose="02000000000000000000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D9FA55F-2F16-4BFE-AC90-8A590BEE032C}"/>
              </a:ext>
            </a:extLst>
          </p:cNvPr>
          <p:cNvSpPr txBox="1"/>
          <p:nvPr/>
        </p:nvSpPr>
        <p:spPr>
          <a:xfrm>
            <a:off x="2649339" y="4573895"/>
            <a:ext cx="249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5A198"/>
                </a:solidFill>
                <a:latin typeface="Akrobat Bold" panose="00000800000000000000" pitchFamily="2" charset="-52"/>
              </a:rPr>
              <a:t>#</a:t>
            </a:r>
            <a:r>
              <a:rPr lang="ru-RU" b="1" dirty="0" err="1">
                <a:solidFill>
                  <a:srgbClr val="05A198"/>
                </a:solidFill>
                <a:latin typeface="Akrobat Bold" panose="00000800000000000000" pitchFamily="2" charset="-52"/>
              </a:rPr>
              <a:t>ПравовыеПодсказки</a:t>
            </a:r>
            <a:endParaRPr lang="ru-RU" b="1" dirty="0">
              <a:solidFill>
                <a:srgbClr val="05A198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06B487-B16C-4DF0-912E-CF71340CB26A}"/>
              </a:ext>
            </a:extLst>
          </p:cNvPr>
          <p:cNvSpPr txBox="1"/>
          <p:nvPr/>
        </p:nvSpPr>
        <p:spPr>
          <a:xfrm>
            <a:off x="1126561" y="1795797"/>
            <a:ext cx="40036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если во время демонстрационного экзамена (ДЭ), по мнению выпускника, были нарушения Порядка проведения ГИА по образовательным программам СПО;</a:t>
            </a:r>
          </a:p>
          <a:p>
            <a:pPr algn="just">
              <a:spcAft>
                <a:spcPts val="12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если выпускник не согласен с результатами ДЭ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24182B-FCB8-4973-88C5-ABE9D6753416}"/>
              </a:ext>
            </a:extLst>
          </p:cNvPr>
          <p:cNvSpPr txBox="1"/>
          <p:nvPr/>
        </p:nvSpPr>
        <p:spPr>
          <a:xfrm>
            <a:off x="1817800" y="3779667"/>
            <a:ext cx="33039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ru-RU" sz="1100" dirty="0">
                <a:latin typeface="Akrobat Bold" panose="00000800000000000000" pitchFamily="2" charset="-52"/>
                <a:cs typeface="Times New Roman" panose="02020603050405020304" pitchFamily="18" charset="0"/>
              </a:rPr>
              <a:t>Пункт 71 Порядка проведения ГИА по образовательным программам СПО, утвержденного приказом </a:t>
            </a:r>
            <a:r>
              <a:rPr lang="ru-RU" sz="1100" dirty="0" err="1">
                <a:latin typeface="Akrobat Bold" panose="00000800000000000000" pitchFamily="2" charset="-52"/>
                <a:cs typeface="Times New Roman" panose="02020603050405020304" pitchFamily="18" charset="0"/>
              </a:rPr>
              <a:t>Минпросвещения</a:t>
            </a:r>
            <a:r>
              <a:rPr lang="ru-RU" sz="1100" dirty="0">
                <a:latin typeface="Akrobat Bold" panose="00000800000000000000" pitchFamily="2" charset="-52"/>
                <a:cs typeface="Times New Roman" panose="02020603050405020304" pitchFamily="18" charset="0"/>
              </a:rPr>
              <a:t> России от 8 ноября 2021 г. № 800</a:t>
            </a:r>
          </a:p>
          <a:p>
            <a:pPr algn="r" fontAlgn="base"/>
            <a:endParaRPr lang="ru-RU" sz="1100" dirty="0">
              <a:latin typeface="Akrobat Bold" panose="00000800000000000000" pitchFamily="2" charset="-52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Стрелка: прямо со сплошной заливкой">
            <a:extLst>
              <a:ext uri="{FF2B5EF4-FFF2-40B4-BE49-F238E27FC236}">
                <a16:creationId xmlns:a16="http://schemas.microsoft.com/office/drawing/2014/main" id="{AD0013AA-90FA-4210-ABEA-0ABF8CF4BF4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280096" y="1632156"/>
            <a:ext cx="835867" cy="7452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E41BCB6B-6CC4-44A8-AE28-9BB2B1715131}"/>
              </a:ext>
            </a:extLst>
          </p:cNvPr>
          <p:cNvSpPr txBox="1"/>
          <p:nvPr/>
        </p:nvSpPr>
        <p:spPr>
          <a:xfrm>
            <a:off x="108971" y="956534"/>
            <a:ext cx="49119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ffectLst/>
                <a:latin typeface="Akrobat Bold" panose="000008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государственной итоговой аттестации (ГИА) выпускник имеет право подать в апелляционную комиссию письменную апелляцию в двух случаях:</a:t>
            </a:r>
          </a:p>
        </p:txBody>
      </p:sp>
      <p:pic>
        <p:nvPicPr>
          <p:cNvPr id="43" name="Рисунок 42" descr="Стрелка: прямо со сплошной заливкой">
            <a:extLst>
              <a:ext uri="{FF2B5EF4-FFF2-40B4-BE49-F238E27FC236}">
                <a16:creationId xmlns:a16="http://schemas.microsoft.com/office/drawing/2014/main" id="{A9EDF054-5EE5-4654-811E-791AE3C937E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280096" y="2723671"/>
            <a:ext cx="835867" cy="74523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CF00C6-94F8-4850-8284-EF45C4F45C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49" y="3757705"/>
            <a:ext cx="657051" cy="65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9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1702747" y="-752147"/>
            <a:ext cx="3405494" cy="1504293"/>
            <a:chOff x="-1702747" y="-752147"/>
            <a:chExt cx="3405494" cy="1504293"/>
          </a:xfrm>
        </p:grpSpPr>
        <p:sp>
          <p:nvSpPr>
            <p:cNvPr id="57" name="Прямоугольник 18"/>
            <p:cNvSpPr/>
            <p:nvPr/>
          </p:nvSpPr>
          <p:spPr>
            <a:xfrm>
              <a:off x="-1702747" y="-752147"/>
              <a:ext cx="3405494" cy="1504293"/>
            </a:xfrm>
            <a:prstGeom prst="roundRect">
              <a:avLst>
                <a:gd name="adj" fmla="val 43696"/>
              </a:avLst>
            </a:prstGeom>
            <a:gradFill>
              <a:gsLst>
                <a:gs pos="90000">
                  <a:srgbClr val="00A098"/>
                </a:gs>
                <a:gs pos="5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endParaRPr lang="ru-RU"/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4360" y="157987"/>
              <a:ext cx="643211" cy="420958"/>
            </a:xfrm>
            <a:prstGeom prst="rect">
              <a:avLst/>
            </a:prstGeom>
          </p:spPr>
        </p:pic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7786" y="157987"/>
              <a:ext cx="439260" cy="420958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-223470" y="4912668"/>
            <a:ext cx="6251604" cy="1504293"/>
            <a:chOff x="-223470" y="4912668"/>
            <a:chExt cx="6251604" cy="1504293"/>
          </a:xfrm>
        </p:grpSpPr>
        <p:sp>
          <p:nvSpPr>
            <p:cNvPr id="28" name="Прямоугольник 18"/>
            <p:cNvSpPr/>
            <p:nvPr/>
          </p:nvSpPr>
          <p:spPr>
            <a:xfrm>
              <a:off x="-223470" y="4912668"/>
              <a:ext cx="6251604" cy="150429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A098"/>
                </a:gs>
                <a:gs pos="6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344440" y="4933215"/>
              <a:ext cx="805109" cy="215444"/>
              <a:chOff x="1315720" y="4933215"/>
              <a:chExt cx="805109" cy="215444"/>
            </a:xfrm>
          </p:grpSpPr>
          <p:pic>
            <p:nvPicPr>
              <p:cNvPr id="54" name="Рисунок 53"/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15720" y="4978014"/>
                <a:ext cx="144000" cy="108000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1412404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hd.firpo.ru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2999248" y="4933215"/>
              <a:ext cx="942330" cy="215444"/>
              <a:chOff x="3025293" y="4933215"/>
              <a:chExt cx="942330" cy="215444"/>
            </a:xfrm>
          </p:grpSpPr>
          <p:pic>
            <p:nvPicPr>
              <p:cNvPr id="52" name="Рисунок 51"/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025293" y="4968014"/>
                <a:ext cx="144000" cy="128000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3129898" y="4933215"/>
                <a:ext cx="8377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t.me/de_spo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2169996" y="4933215"/>
              <a:ext cx="808805" cy="215444"/>
              <a:chOff x="2229329" y="4933215"/>
              <a:chExt cx="808805" cy="21544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329709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de.firpo.ru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  <p:pic>
            <p:nvPicPr>
              <p:cNvPr id="38" name="Рисунок 37"/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229329" y="4960014"/>
                <a:ext cx="144000" cy="144000"/>
              </a:xfrm>
              <a:prstGeom prst="rect">
                <a:avLst/>
              </a:prstGeom>
            </p:spPr>
          </p:pic>
        </p:grpSp>
        <p:grpSp>
          <p:nvGrpSpPr>
            <p:cNvPr id="34" name="Группа 33"/>
            <p:cNvGrpSpPr/>
            <p:nvPr/>
          </p:nvGrpSpPr>
          <p:grpSpPr>
            <a:xfrm>
              <a:off x="3950595" y="4933215"/>
              <a:ext cx="1070308" cy="215444"/>
              <a:chOff x="4014585" y="4933215"/>
              <a:chExt cx="1070308" cy="215444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4014585" y="4984014"/>
                <a:ext cx="144000" cy="96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4118549" y="4933215"/>
                <a:ext cx="966344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vk.com/de_spo</a:t>
                </a:r>
                <a:endParaRPr lang="ru-RU" sz="1000" dirty="0">
                  <a:latin typeface="Akrobat SemiBold" panose="00000700000000000000" pitchFamily="50" charset="-52"/>
                </a:endParaRPr>
              </a:p>
            </p:txBody>
          </p:sp>
        </p:grp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405A6B4-AE60-4C26-B573-4DC4B653849B}"/>
              </a:ext>
            </a:extLst>
          </p:cNvPr>
          <p:cNvGrpSpPr/>
          <p:nvPr/>
        </p:nvGrpSpPr>
        <p:grpSpPr>
          <a:xfrm>
            <a:off x="4651093" y="88913"/>
            <a:ext cx="424070" cy="372700"/>
            <a:chOff x="4350772" y="123187"/>
            <a:chExt cx="530168" cy="527809"/>
          </a:xfrm>
          <a:solidFill>
            <a:srgbClr val="2C3C89"/>
          </a:solidFill>
        </p:grpSpPr>
        <p:sp>
          <p:nvSpPr>
            <p:cNvPr id="62" name="Google Shape;8148;p89">
              <a:extLst>
                <a:ext uri="{FF2B5EF4-FFF2-40B4-BE49-F238E27FC236}">
                  <a16:creationId xmlns:a16="http://schemas.microsoft.com/office/drawing/2014/main" id="{BE5130EB-36B0-48F5-B576-67F282BE5B3E}"/>
                </a:ext>
              </a:extLst>
            </p:cNvPr>
            <p:cNvSpPr/>
            <p:nvPr/>
          </p:nvSpPr>
          <p:spPr>
            <a:xfrm>
              <a:off x="4570840" y="310417"/>
              <a:ext cx="310100" cy="340579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  <p:sp>
          <p:nvSpPr>
            <p:cNvPr id="63" name="Google Shape;8149;p89">
              <a:extLst>
                <a:ext uri="{FF2B5EF4-FFF2-40B4-BE49-F238E27FC236}">
                  <a16:creationId xmlns:a16="http://schemas.microsoft.com/office/drawing/2014/main" id="{5508C935-7CB3-4EF3-BAA7-B79CA7CA1173}"/>
                </a:ext>
              </a:extLst>
            </p:cNvPr>
            <p:cNvSpPr/>
            <p:nvPr/>
          </p:nvSpPr>
          <p:spPr>
            <a:xfrm>
              <a:off x="4350772" y="123187"/>
              <a:ext cx="341577" cy="372056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3D9FA55F-2F16-4BFE-AC90-8A590BEE032C}"/>
              </a:ext>
            </a:extLst>
          </p:cNvPr>
          <p:cNvSpPr txBox="1"/>
          <p:nvPr/>
        </p:nvSpPr>
        <p:spPr>
          <a:xfrm>
            <a:off x="2649339" y="4573895"/>
            <a:ext cx="249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5A198"/>
                </a:solidFill>
                <a:latin typeface="Akrobat Bold" panose="00000800000000000000" pitchFamily="2" charset="-52"/>
              </a:rPr>
              <a:t>#</a:t>
            </a:r>
            <a:r>
              <a:rPr lang="ru-RU" b="1" dirty="0" err="1">
                <a:solidFill>
                  <a:srgbClr val="05A198"/>
                </a:solidFill>
                <a:latin typeface="Akrobat Bold" panose="00000800000000000000" pitchFamily="2" charset="-52"/>
              </a:rPr>
              <a:t>ПравовыеПодсказки</a:t>
            </a:r>
            <a:endParaRPr lang="ru-RU" b="1" dirty="0">
              <a:solidFill>
                <a:srgbClr val="05A198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EA0417-93BE-44E1-9469-C60CD0C55E3A}"/>
              </a:ext>
            </a:extLst>
          </p:cNvPr>
          <p:cNvSpPr txBox="1"/>
          <p:nvPr/>
        </p:nvSpPr>
        <p:spPr>
          <a:xfrm>
            <a:off x="52838" y="896356"/>
            <a:ext cx="514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C3C89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Апелляция о нарушении Порядка проведения ГИА </a:t>
            </a:r>
            <a:br>
              <a:rPr lang="ru-RU" b="1" dirty="0">
                <a:solidFill>
                  <a:srgbClr val="2C3C89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C3C89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  <a:t>по образовательным программам СПО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391B35-569D-4B85-B724-52D9AF09E192}"/>
              </a:ext>
            </a:extLst>
          </p:cNvPr>
          <p:cNvSpPr txBox="1"/>
          <p:nvPr/>
        </p:nvSpPr>
        <p:spPr>
          <a:xfrm>
            <a:off x="607144" y="1594684"/>
            <a:ext cx="441375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Совершеннолетний выпускник лично подает апелляцию в апелляционную комиссию образовательной организации</a:t>
            </a:r>
          </a:p>
          <a:p>
            <a:pPr lvl="0" algn="just">
              <a:spcAft>
                <a:spcPts val="12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Если выпускник несовершеннолетний, то подать апелляцию могут его родители (законные представители)</a:t>
            </a:r>
          </a:p>
          <a:p>
            <a:pPr lvl="0" algn="just">
              <a:spcAft>
                <a:spcPts val="12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Апелляцию необходимо подать в день проведения ГИА до выхода из центра проведения ДЭ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EB5E9E-FA7D-4B04-B953-EA1FBB428D9A}"/>
              </a:ext>
            </a:extLst>
          </p:cNvPr>
          <p:cNvSpPr txBox="1"/>
          <p:nvPr/>
        </p:nvSpPr>
        <p:spPr>
          <a:xfrm>
            <a:off x="2190155" y="30711"/>
            <a:ext cx="2494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2C3C89"/>
                </a:solidFill>
                <a:latin typeface="Akrobat Black" panose="00000A00000000000000" pitchFamily="50" charset="-52"/>
                <a:ea typeface="Roboto" panose="02000000000000000000" pitchFamily="2" charset="0"/>
              </a:rPr>
              <a:t>В каком случае выпускник подает апелляцию?</a:t>
            </a:r>
            <a:endParaRPr lang="ru-RU" sz="1400" b="1" dirty="0">
              <a:solidFill>
                <a:srgbClr val="2C3C89"/>
              </a:solidFill>
              <a:latin typeface="Akrobat Bold" panose="00000800000000000000" pitchFamily="50" charset="-52"/>
              <a:ea typeface="Roboto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00A15352-CA99-4609-808B-2F6223CAA93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41655" y="1652655"/>
            <a:ext cx="351522" cy="34594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34701B49-09FC-473B-B03D-92E2B67447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28805" y="2547901"/>
            <a:ext cx="371355" cy="318146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1F2864CC-1999-48EF-9FA0-08EC1D7EB7C5}"/>
              </a:ext>
            </a:extLst>
          </p:cNvPr>
          <p:cNvGrpSpPr/>
          <p:nvPr/>
        </p:nvGrpSpPr>
        <p:grpSpPr>
          <a:xfrm>
            <a:off x="233577" y="3416553"/>
            <a:ext cx="340444" cy="346478"/>
            <a:chOff x="131279" y="3398887"/>
            <a:chExt cx="515521" cy="515521"/>
          </a:xfrm>
        </p:grpSpPr>
        <p:sp>
          <p:nvSpPr>
            <p:cNvPr id="51" name="Google Shape;5247;p93">
              <a:extLst>
                <a:ext uri="{FF2B5EF4-FFF2-40B4-BE49-F238E27FC236}">
                  <a16:creationId xmlns:a16="http://schemas.microsoft.com/office/drawing/2014/main" id="{4153AF28-68F7-4ACC-8326-5B4FE341C4FC}"/>
                </a:ext>
              </a:extLst>
            </p:cNvPr>
            <p:cNvSpPr/>
            <p:nvPr/>
          </p:nvSpPr>
          <p:spPr>
            <a:xfrm>
              <a:off x="131279" y="3398887"/>
              <a:ext cx="515521" cy="515521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solidFill>
              <a:srgbClr val="2D3D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6" name="Google Shape;5248;p93">
              <a:extLst>
                <a:ext uri="{FF2B5EF4-FFF2-40B4-BE49-F238E27FC236}">
                  <a16:creationId xmlns:a16="http://schemas.microsoft.com/office/drawing/2014/main" id="{E64F50BD-B95D-4D14-91FF-C04D2AFFB252}"/>
                </a:ext>
              </a:extLst>
            </p:cNvPr>
            <p:cNvSpPr/>
            <p:nvPr/>
          </p:nvSpPr>
          <p:spPr>
            <a:xfrm>
              <a:off x="287342" y="3589375"/>
              <a:ext cx="203394" cy="134544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solidFill>
              <a:srgbClr val="2D3D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684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1702747" y="-752147"/>
            <a:ext cx="3405494" cy="1504293"/>
            <a:chOff x="-1702747" y="-752147"/>
            <a:chExt cx="3405494" cy="1504293"/>
          </a:xfrm>
        </p:grpSpPr>
        <p:sp>
          <p:nvSpPr>
            <p:cNvPr id="57" name="Прямоугольник 18"/>
            <p:cNvSpPr/>
            <p:nvPr/>
          </p:nvSpPr>
          <p:spPr>
            <a:xfrm>
              <a:off x="-1702747" y="-752147"/>
              <a:ext cx="3405494" cy="1504293"/>
            </a:xfrm>
            <a:prstGeom prst="roundRect">
              <a:avLst>
                <a:gd name="adj" fmla="val 43696"/>
              </a:avLst>
            </a:prstGeom>
            <a:gradFill>
              <a:gsLst>
                <a:gs pos="90000">
                  <a:srgbClr val="00A098"/>
                </a:gs>
                <a:gs pos="5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endParaRPr lang="ru-RU"/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4360" y="157987"/>
              <a:ext cx="643211" cy="420958"/>
            </a:xfrm>
            <a:prstGeom prst="rect">
              <a:avLst/>
            </a:prstGeom>
          </p:spPr>
        </p:pic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7786" y="157987"/>
              <a:ext cx="439260" cy="420958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-223470" y="4912668"/>
            <a:ext cx="6251604" cy="1504293"/>
            <a:chOff x="-223470" y="4912668"/>
            <a:chExt cx="6251604" cy="1504293"/>
          </a:xfrm>
        </p:grpSpPr>
        <p:sp>
          <p:nvSpPr>
            <p:cNvPr id="28" name="Прямоугольник 18"/>
            <p:cNvSpPr/>
            <p:nvPr/>
          </p:nvSpPr>
          <p:spPr>
            <a:xfrm>
              <a:off x="-223470" y="4912668"/>
              <a:ext cx="6251604" cy="150429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A098"/>
                </a:gs>
                <a:gs pos="6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344440" y="4933215"/>
              <a:ext cx="805109" cy="215444"/>
              <a:chOff x="1315720" y="4933215"/>
              <a:chExt cx="805109" cy="215444"/>
            </a:xfrm>
          </p:grpSpPr>
          <p:pic>
            <p:nvPicPr>
              <p:cNvPr id="54" name="Рисунок 53"/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15720" y="4978014"/>
                <a:ext cx="144000" cy="108000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1412404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hd.firpo.ru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2999248" y="4933215"/>
              <a:ext cx="942330" cy="215444"/>
              <a:chOff x="3025293" y="4933215"/>
              <a:chExt cx="942330" cy="215444"/>
            </a:xfrm>
          </p:grpSpPr>
          <p:pic>
            <p:nvPicPr>
              <p:cNvPr id="52" name="Рисунок 51"/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025293" y="4968014"/>
                <a:ext cx="144000" cy="128000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3129898" y="4933215"/>
                <a:ext cx="8377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t.me/de_spo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2169996" y="4933215"/>
              <a:ext cx="808805" cy="215444"/>
              <a:chOff x="2229329" y="4933215"/>
              <a:chExt cx="808805" cy="21544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329709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de.firpo.ru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  <p:pic>
            <p:nvPicPr>
              <p:cNvPr id="38" name="Рисунок 37"/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229329" y="4960014"/>
                <a:ext cx="144000" cy="144000"/>
              </a:xfrm>
              <a:prstGeom prst="rect">
                <a:avLst/>
              </a:prstGeom>
            </p:spPr>
          </p:pic>
        </p:grpSp>
        <p:grpSp>
          <p:nvGrpSpPr>
            <p:cNvPr id="34" name="Группа 33"/>
            <p:cNvGrpSpPr/>
            <p:nvPr/>
          </p:nvGrpSpPr>
          <p:grpSpPr>
            <a:xfrm>
              <a:off x="3950595" y="4933215"/>
              <a:ext cx="1070308" cy="215444"/>
              <a:chOff x="4014585" y="4933215"/>
              <a:chExt cx="1070308" cy="215444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4014585" y="4984014"/>
                <a:ext cx="144000" cy="96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4118549" y="4933215"/>
                <a:ext cx="966344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vk.com/de_spo</a:t>
                </a:r>
                <a:endParaRPr lang="ru-RU" sz="1000" dirty="0">
                  <a:latin typeface="Akrobat SemiBold" panose="00000700000000000000" pitchFamily="50" charset="-52"/>
                </a:endParaRPr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3D9FA55F-2F16-4BFE-AC90-8A590BEE032C}"/>
              </a:ext>
            </a:extLst>
          </p:cNvPr>
          <p:cNvSpPr txBox="1"/>
          <p:nvPr/>
        </p:nvSpPr>
        <p:spPr>
          <a:xfrm>
            <a:off x="2649339" y="4573895"/>
            <a:ext cx="249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5A198"/>
                </a:solidFill>
                <a:latin typeface="Akrobat Bold" panose="00000800000000000000" pitchFamily="2" charset="-52"/>
              </a:rPr>
              <a:t>#</a:t>
            </a:r>
            <a:r>
              <a:rPr lang="ru-RU" b="1" dirty="0" err="1">
                <a:solidFill>
                  <a:srgbClr val="05A198"/>
                </a:solidFill>
                <a:latin typeface="Akrobat Bold" panose="00000800000000000000" pitchFamily="2" charset="-52"/>
              </a:rPr>
              <a:t>ПравовыеПодсказки</a:t>
            </a:r>
            <a:endParaRPr lang="ru-RU" b="1" dirty="0">
              <a:solidFill>
                <a:srgbClr val="05A198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EB5E9E-FA7D-4B04-B953-EA1FBB428D9A}"/>
              </a:ext>
            </a:extLst>
          </p:cNvPr>
          <p:cNvSpPr txBox="1"/>
          <p:nvPr/>
        </p:nvSpPr>
        <p:spPr>
          <a:xfrm>
            <a:off x="2190155" y="30711"/>
            <a:ext cx="2494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2C3C89"/>
                </a:solidFill>
                <a:latin typeface="Akrobat Black" panose="00000A00000000000000" pitchFamily="50" charset="-52"/>
                <a:ea typeface="Roboto" panose="02000000000000000000" pitchFamily="2" charset="0"/>
              </a:rPr>
              <a:t>В каком случае выпускник подает апелляцию?</a:t>
            </a:r>
            <a:endParaRPr lang="ru-RU" sz="1400" b="1" dirty="0">
              <a:solidFill>
                <a:srgbClr val="2C3C89"/>
              </a:solidFill>
              <a:latin typeface="Akrobat Bold" panose="00000800000000000000" pitchFamily="50" charset="-52"/>
              <a:ea typeface="Roboto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28EA70-AD22-4418-9D24-6B0BCEAB584D}"/>
              </a:ext>
            </a:extLst>
          </p:cNvPr>
          <p:cNvSpPr txBox="1"/>
          <p:nvPr/>
        </p:nvSpPr>
        <p:spPr>
          <a:xfrm>
            <a:off x="637046" y="2688051"/>
            <a:ext cx="4438117" cy="16496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lvl="0" algn="just">
              <a:defRPr sz="1400">
                <a:latin typeface="Akrobat Bold" panose="00000800000000000000" pitchFamily="2" charset="-5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1600" dirty="0"/>
              <a:t>Если апелляцию удовлетворили, то апелляционная комиссия на следующий рабочий день передает протокол о рассмотрении апелляции </a:t>
            </a:r>
            <a:br>
              <a:rPr lang="ru-RU" sz="1600" dirty="0"/>
            </a:br>
            <a:r>
              <a:rPr lang="ru-RU" sz="1600" dirty="0"/>
              <a:t>в государственную экзаменационную комиссию (ГЭК). ГЭК принимает решение аннулировать результаты ДЭ и допустить выпускника до пересдачи ДЭ, о чем уведомляет образовательную организацию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7F97AB-3E98-46F3-B600-239D8608A3D8}"/>
              </a:ext>
            </a:extLst>
          </p:cNvPr>
          <p:cNvSpPr txBox="1"/>
          <p:nvPr/>
        </p:nvSpPr>
        <p:spPr>
          <a:xfrm>
            <a:off x="637046" y="1621332"/>
            <a:ext cx="4506454" cy="984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Апелляционная комиссия рассматривает апелляцию три рабочих дня. Устанавливает достоверность сведений в апелляции,  принимает решение удовлетворить или отклонить апелляцию 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76B68A-9F72-4F27-BB22-214262298820}"/>
              </a:ext>
            </a:extLst>
          </p:cNvPr>
          <p:cNvSpPr txBox="1"/>
          <p:nvPr/>
        </p:nvSpPr>
        <p:spPr>
          <a:xfrm>
            <a:off x="0" y="840522"/>
            <a:ext cx="514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D3D89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Апелляция о нарушении Порядка проведения ГИА </a:t>
            </a:r>
            <a:br>
              <a:rPr lang="ru-RU" b="1" dirty="0">
                <a:solidFill>
                  <a:srgbClr val="2D3D89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2D3D89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  <a:t>по образовательным программам СПО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A557F7A0-0374-4F34-B07A-BEA348C76A40}"/>
              </a:ext>
            </a:extLst>
          </p:cNvPr>
          <p:cNvGrpSpPr/>
          <p:nvPr/>
        </p:nvGrpSpPr>
        <p:grpSpPr>
          <a:xfrm>
            <a:off x="4651093" y="88913"/>
            <a:ext cx="424070" cy="372700"/>
            <a:chOff x="4350772" y="123187"/>
            <a:chExt cx="530168" cy="527809"/>
          </a:xfrm>
          <a:solidFill>
            <a:srgbClr val="2C3C89"/>
          </a:solidFill>
        </p:grpSpPr>
        <p:sp>
          <p:nvSpPr>
            <p:cNvPr id="61" name="Google Shape;8148;p89">
              <a:extLst>
                <a:ext uri="{FF2B5EF4-FFF2-40B4-BE49-F238E27FC236}">
                  <a16:creationId xmlns:a16="http://schemas.microsoft.com/office/drawing/2014/main" id="{C4F12071-EDBB-4B0F-8418-BAB012D203B3}"/>
                </a:ext>
              </a:extLst>
            </p:cNvPr>
            <p:cNvSpPr/>
            <p:nvPr/>
          </p:nvSpPr>
          <p:spPr>
            <a:xfrm>
              <a:off x="4570840" y="310417"/>
              <a:ext cx="310100" cy="340579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  <p:sp>
          <p:nvSpPr>
            <p:cNvPr id="64" name="Google Shape;8149;p89">
              <a:extLst>
                <a:ext uri="{FF2B5EF4-FFF2-40B4-BE49-F238E27FC236}">
                  <a16:creationId xmlns:a16="http://schemas.microsoft.com/office/drawing/2014/main" id="{53145455-560E-42A7-BAD8-C46E828B4EA8}"/>
                </a:ext>
              </a:extLst>
            </p:cNvPr>
            <p:cNvSpPr/>
            <p:nvPr/>
          </p:nvSpPr>
          <p:spPr>
            <a:xfrm>
              <a:off x="4350772" y="123187"/>
              <a:ext cx="341577" cy="372056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</p:grpSp>
      <p:grpSp>
        <p:nvGrpSpPr>
          <p:cNvPr id="66" name="Google Shape;4971;p93">
            <a:extLst>
              <a:ext uri="{FF2B5EF4-FFF2-40B4-BE49-F238E27FC236}">
                <a16:creationId xmlns:a16="http://schemas.microsoft.com/office/drawing/2014/main" id="{A5F5BA39-0350-492D-AC22-C3F3548E0EDA}"/>
              </a:ext>
            </a:extLst>
          </p:cNvPr>
          <p:cNvGrpSpPr/>
          <p:nvPr/>
        </p:nvGrpSpPr>
        <p:grpSpPr>
          <a:xfrm>
            <a:off x="222250" y="1655242"/>
            <a:ext cx="391824" cy="398086"/>
            <a:chOff x="3271200" y="1435075"/>
            <a:chExt cx="481825" cy="481825"/>
          </a:xfrm>
          <a:solidFill>
            <a:srgbClr val="2D3D89"/>
          </a:solidFill>
        </p:grpSpPr>
        <p:sp>
          <p:nvSpPr>
            <p:cNvPr id="67" name="Google Shape;4972;p93">
              <a:extLst>
                <a:ext uri="{FF2B5EF4-FFF2-40B4-BE49-F238E27FC236}">
                  <a16:creationId xmlns:a16="http://schemas.microsoft.com/office/drawing/2014/main" id="{A25DF6CA-0FFF-457B-B829-D58D2FA6E06C}"/>
                </a:ext>
              </a:extLst>
            </p:cNvPr>
            <p:cNvSpPr/>
            <p:nvPr/>
          </p:nvSpPr>
          <p:spPr>
            <a:xfrm>
              <a:off x="3271200" y="1435075"/>
              <a:ext cx="481825" cy="481825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9597" y="2259"/>
                  </a:moveTo>
                  <a:cubicBezTo>
                    <a:pt x="13635" y="2259"/>
                    <a:pt x="17014" y="5545"/>
                    <a:pt x="17014" y="9601"/>
                  </a:cubicBezTo>
                  <a:cubicBezTo>
                    <a:pt x="17014" y="13636"/>
                    <a:pt x="13654" y="17014"/>
                    <a:pt x="9597" y="17014"/>
                  </a:cubicBezTo>
                  <a:cubicBezTo>
                    <a:pt x="5562" y="17014"/>
                    <a:pt x="2259" y="13654"/>
                    <a:pt x="2259" y="9601"/>
                  </a:cubicBezTo>
                  <a:cubicBezTo>
                    <a:pt x="2259" y="5563"/>
                    <a:pt x="5541" y="2259"/>
                    <a:pt x="9597" y="2259"/>
                  </a:cubicBezTo>
                  <a:close/>
                  <a:moveTo>
                    <a:pt x="9597" y="1"/>
                  </a:moveTo>
                  <a:cubicBezTo>
                    <a:pt x="4304" y="1"/>
                    <a:pt x="0" y="4307"/>
                    <a:pt x="0" y="9601"/>
                  </a:cubicBezTo>
                  <a:cubicBezTo>
                    <a:pt x="0" y="14892"/>
                    <a:pt x="4304" y="19273"/>
                    <a:pt x="9597" y="19273"/>
                  </a:cubicBezTo>
                  <a:cubicBezTo>
                    <a:pt x="14891" y="19273"/>
                    <a:pt x="19272" y="14892"/>
                    <a:pt x="19272" y="9601"/>
                  </a:cubicBezTo>
                  <a:cubicBezTo>
                    <a:pt x="19272" y="4307"/>
                    <a:pt x="14891" y="1"/>
                    <a:pt x="95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8" name="Google Shape;4973;p93">
              <a:extLst>
                <a:ext uri="{FF2B5EF4-FFF2-40B4-BE49-F238E27FC236}">
                  <a16:creationId xmlns:a16="http://schemas.microsoft.com/office/drawing/2014/main" id="{DD706697-26C6-4AC0-9010-BDC1D2B30924}"/>
                </a:ext>
              </a:extLst>
            </p:cNvPr>
            <p:cNvSpPr/>
            <p:nvPr/>
          </p:nvSpPr>
          <p:spPr>
            <a:xfrm>
              <a:off x="3356575" y="1520525"/>
              <a:ext cx="311000" cy="311025"/>
            </a:xfrm>
            <a:custGeom>
              <a:avLst/>
              <a:gdLst/>
              <a:ahLst/>
              <a:cxnLst/>
              <a:rect l="l" t="t" r="r" b="b"/>
              <a:pathLst>
                <a:path w="12440" h="12441" extrusionOk="0">
                  <a:moveTo>
                    <a:pt x="8516" y="3359"/>
                  </a:moveTo>
                  <a:cubicBezTo>
                    <a:pt x="8661" y="3359"/>
                    <a:pt x="8805" y="3414"/>
                    <a:pt x="8917" y="3524"/>
                  </a:cubicBezTo>
                  <a:cubicBezTo>
                    <a:pt x="9136" y="3744"/>
                    <a:pt x="9136" y="4102"/>
                    <a:pt x="8917" y="4322"/>
                  </a:cubicBezTo>
                  <a:lnTo>
                    <a:pt x="7056" y="6183"/>
                  </a:lnTo>
                  <a:lnTo>
                    <a:pt x="8917" y="8041"/>
                  </a:lnTo>
                  <a:cubicBezTo>
                    <a:pt x="9326" y="8453"/>
                    <a:pt x="8939" y="9009"/>
                    <a:pt x="8502" y="9009"/>
                  </a:cubicBezTo>
                  <a:cubicBezTo>
                    <a:pt x="8371" y="9009"/>
                    <a:pt x="8235" y="8959"/>
                    <a:pt x="8116" y="8839"/>
                  </a:cubicBezTo>
                  <a:lnTo>
                    <a:pt x="5857" y="6580"/>
                  </a:lnTo>
                  <a:cubicBezTo>
                    <a:pt x="5637" y="6360"/>
                    <a:pt x="5637" y="6002"/>
                    <a:pt x="5857" y="5782"/>
                  </a:cubicBezTo>
                  <a:lnTo>
                    <a:pt x="8116" y="3524"/>
                  </a:lnTo>
                  <a:cubicBezTo>
                    <a:pt x="8227" y="3414"/>
                    <a:pt x="8372" y="3359"/>
                    <a:pt x="8516" y="3359"/>
                  </a:cubicBezTo>
                  <a:close/>
                  <a:moveTo>
                    <a:pt x="5619" y="1"/>
                  </a:moveTo>
                  <a:cubicBezTo>
                    <a:pt x="4367" y="112"/>
                    <a:pt x="3177" y="606"/>
                    <a:pt x="2214" y="1413"/>
                  </a:cubicBezTo>
                  <a:lnTo>
                    <a:pt x="2590" y="1789"/>
                  </a:lnTo>
                  <a:cubicBezTo>
                    <a:pt x="3002" y="2199"/>
                    <a:pt x="2615" y="2757"/>
                    <a:pt x="2178" y="2757"/>
                  </a:cubicBezTo>
                  <a:cubicBezTo>
                    <a:pt x="2047" y="2757"/>
                    <a:pt x="1912" y="2707"/>
                    <a:pt x="1792" y="2587"/>
                  </a:cubicBezTo>
                  <a:lnTo>
                    <a:pt x="1416" y="2211"/>
                  </a:lnTo>
                  <a:cubicBezTo>
                    <a:pt x="609" y="3175"/>
                    <a:pt x="118" y="4364"/>
                    <a:pt x="3" y="5617"/>
                  </a:cubicBezTo>
                  <a:lnTo>
                    <a:pt x="536" y="5617"/>
                  </a:lnTo>
                  <a:cubicBezTo>
                    <a:pt x="1280" y="5617"/>
                    <a:pt x="1283" y="6746"/>
                    <a:pt x="536" y="6746"/>
                  </a:cubicBezTo>
                  <a:lnTo>
                    <a:pt x="0" y="6746"/>
                  </a:lnTo>
                  <a:cubicBezTo>
                    <a:pt x="118" y="8035"/>
                    <a:pt x="627" y="9287"/>
                    <a:pt x="1413" y="10227"/>
                  </a:cubicBezTo>
                  <a:lnTo>
                    <a:pt x="1789" y="9850"/>
                  </a:lnTo>
                  <a:cubicBezTo>
                    <a:pt x="1910" y="9730"/>
                    <a:pt x="2045" y="9679"/>
                    <a:pt x="2176" y="9679"/>
                  </a:cubicBezTo>
                  <a:cubicBezTo>
                    <a:pt x="2613" y="9679"/>
                    <a:pt x="2995" y="10244"/>
                    <a:pt x="2587" y="10651"/>
                  </a:cubicBezTo>
                  <a:lnTo>
                    <a:pt x="2211" y="11028"/>
                  </a:lnTo>
                  <a:cubicBezTo>
                    <a:pt x="3174" y="11832"/>
                    <a:pt x="4364" y="12326"/>
                    <a:pt x="5616" y="12440"/>
                  </a:cubicBezTo>
                  <a:lnTo>
                    <a:pt x="5616" y="11904"/>
                  </a:lnTo>
                  <a:cubicBezTo>
                    <a:pt x="5616" y="11530"/>
                    <a:pt x="5899" y="11343"/>
                    <a:pt x="6182" y="11343"/>
                  </a:cubicBezTo>
                  <a:cubicBezTo>
                    <a:pt x="6464" y="11343"/>
                    <a:pt x="6745" y="11530"/>
                    <a:pt x="6745" y="11904"/>
                  </a:cubicBezTo>
                  <a:lnTo>
                    <a:pt x="6745" y="12440"/>
                  </a:lnTo>
                  <a:cubicBezTo>
                    <a:pt x="8034" y="12323"/>
                    <a:pt x="9287" y="11811"/>
                    <a:pt x="10226" y="11028"/>
                  </a:cubicBezTo>
                  <a:lnTo>
                    <a:pt x="9850" y="10651"/>
                  </a:lnTo>
                  <a:cubicBezTo>
                    <a:pt x="9445" y="10246"/>
                    <a:pt x="9822" y="9678"/>
                    <a:pt x="10259" y="9678"/>
                  </a:cubicBezTo>
                  <a:cubicBezTo>
                    <a:pt x="10390" y="9678"/>
                    <a:pt x="10526" y="9729"/>
                    <a:pt x="10648" y="9850"/>
                  </a:cubicBezTo>
                  <a:lnTo>
                    <a:pt x="11024" y="10227"/>
                  </a:lnTo>
                  <a:cubicBezTo>
                    <a:pt x="11810" y="9287"/>
                    <a:pt x="12319" y="8035"/>
                    <a:pt x="12437" y="6746"/>
                  </a:cubicBezTo>
                  <a:lnTo>
                    <a:pt x="11904" y="6746"/>
                  </a:lnTo>
                  <a:cubicBezTo>
                    <a:pt x="11160" y="6746"/>
                    <a:pt x="11157" y="5617"/>
                    <a:pt x="11904" y="5617"/>
                  </a:cubicBezTo>
                  <a:lnTo>
                    <a:pt x="12440" y="5617"/>
                  </a:lnTo>
                  <a:cubicBezTo>
                    <a:pt x="12325" y="4364"/>
                    <a:pt x="11834" y="3175"/>
                    <a:pt x="11027" y="2211"/>
                  </a:cubicBezTo>
                  <a:lnTo>
                    <a:pt x="10651" y="2587"/>
                  </a:lnTo>
                  <a:cubicBezTo>
                    <a:pt x="10529" y="2709"/>
                    <a:pt x="10392" y="2760"/>
                    <a:pt x="10261" y="2760"/>
                  </a:cubicBezTo>
                  <a:cubicBezTo>
                    <a:pt x="9823" y="2760"/>
                    <a:pt x="9443" y="2197"/>
                    <a:pt x="9853" y="1789"/>
                  </a:cubicBezTo>
                  <a:lnTo>
                    <a:pt x="10232" y="1413"/>
                  </a:lnTo>
                  <a:cubicBezTo>
                    <a:pt x="9290" y="627"/>
                    <a:pt x="8037" y="115"/>
                    <a:pt x="6748" y="1"/>
                  </a:cubicBezTo>
                  <a:lnTo>
                    <a:pt x="6748" y="537"/>
                  </a:lnTo>
                  <a:cubicBezTo>
                    <a:pt x="6748" y="909"/>
                    <a:pt x="6466" y="1096"/>
                    <a:pt x="6183" y="1096"/>
                  </a:cubicBezTo>
                  <a:cubicBezTo>
                    <a:pt x="5901" y="1096"/>
                    <a:pt x="5619" y="910"/>
                    <a:pt x="5619" y="537"/>
                  </a:cubicBezTo>
                  <a:lnTo>
                    <a:pt x="561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69" name="Google Shape;7647;p88">
            <a:extLst>
              <a:ext uri="{FF2B5EF4-FFF2-40B4-BE49-F238E27FC236}">
                <a16:creationId xmlns:a16="http://schemas.microsoft.com/office/drawing/2014/main" id="{4FA11F50-F02C-48E9-AD93-E9F75B045F26}"/>
              </a:ext>
            </a:extLst>
          </p:cNvPr>
          <p:cNvGrpSpPr/>
          <p:nvPr/>
        </p:nvGrpSpPr>
        <p:grpSpPr>
          <a:xfrm>
            <a:off x="253173" y="2740514"/>
            <a:ext cx="383873" cy="349659"/>
            <a:chOff x="946175" y="3619500"/>
            <a:chExt cx="296975" cy="293825"/>
          </a:xfrm>
          <a:solidFill>
            <a:srgbClr val="2D3D89"/>
          </a:solidFill>
        </p:grpSpPr>
        <p:sp>
          <p:nvSpPr>
            <p:cNvPr id="70" name="Google Shape;7648;p88">
              <a:extLst>
                <a:ext uri="{FF2B5EF4-FFF2-40B4-BE49-F238E27FC236}">
                  <a16:creationId xmlns:a16="http://schemas.microsoft.com/office/drawing/2014/main" id="{2FFF141B-7BD3-4CE1-9741-E775351CB509}"/>
                </a:ext>
              </a:extLst>
            </p:cNvPr>
            <p:cNvSpPr/>
            <p:nvPr/>
          </p:nvSpPr>
          <p:spPr>
            <a:xfrm>
              <a:off x="963525" y="3619500"/>
              <a:ext cx="207950" cy="293825"/>
            </a:xfrm>
            <a:custGeom>
              <a:avLst/>
              <a:gdLst/>
              <a:ahLst/>
              <a:cxnLst/>
              <a:rect l="l" t="t" r="r" b="b"/>
              <a:pathLst>
                <a:path w="8318" h="11753" extrusionOk="0">
                  <a:moveTo>
                    <a:pt x="3828" y="2742"/>
                  </a:moveTo>
                  <a:cubicBezTo>
                    <a:pt x="3915" y="2742"/>
                    <a:pt x="4001" y="2773"/>
                    <a:pt x="4064" y="2836"/>
                  </a:cubicBezTo>
                  <a:cubicBezTo>
                    <a:pt x="4253" y="2994"/>
                    <a:pt x="4253" y="3183"/>
                    <a:pt x="4096" y="3340"/>
                  </a:cubicBezTo>
                  <a:lnTo>
                    <a:pt x="2678" y="4695"/>
                  </a:lnTo>
                  <a:cubicBezTo>
                    <a:pt x="2615" y="4790"/>
                    <a:pt x="2520" y="4821"/>
                    <a:pt x="2457" y="4821"/>
                  </a:cubicBezTo>
                  <a:cubicBezTo>
                    <a:pt x="2363" y="4821"/>
                    <a:pt x="2268" y="4790"/>
                    <a:pt x="2205" y="4695"/>
                  </a:cubicBezTo>
                  <a:lnTo>
                    <a:pt x="1512" y="4002"/>
                  </a:lnTo>
                  <a:cubicBezTo>
                    <a:pt x="1386" y="3876"/>
                    <a:pt x="1386" y="3655"/>
                    <a:pt x="1512" y="3529"/>
                  </a:cubicBezTo>
                  <a:cubicBezTo>
                    <a:pt x="1575" y="3466"/>
                    <a:pt x="1662" y="3435"/>
                    <a:pt x="1749" y="3435"/>
                  </a:cubicBezTo>
                  <a:cubicBezTo>
                    <a:pt x="1835" y="3435"/>
                    <a:pt x="1922" y="3466"/>
                    <a:pt x="1985" y="3529"/>
                  </a:cubicBezTo>
                  <a:lnTo>
                    <a:pt x="2426" y="3971"/>
                  </a:lnTo>
                  <a:lnTo>
                    <a:pt x="3592" y="2836"/>
                  </a:lnTo>
                  <a:cubicBezTo>
                    <a:pt x="3655" y="2773"/>
                    <a:pt x="3741" y="2742"/>
                    <a:pt x="3828" y="2742"/>
                  </a:cubicBezTo>
                  <a:close/>
                  <a:moveTo>
                    <a:pt x="3828" y="4790"/>
                  </a:moveTo>
                  <a:cubicBezTo>
                    <a:pt x="3915" y="4790"/>
                    <a:pt x="4001" y="4821"/>
                    <a:pt x="4064" y="4884"/>
                  </a:cubicBezTo>
                  <a:cubicBezTo>
                    <a:pt x="4253" y="5042"/>
                    <a:pt x="4253" y="5262"/>
                    <a:pt x="4096" y="5388"/>
                  </a:cubicBezTo>
                  <a:lnTo>
                    <a:pt x="2678" y="6774"/>
                  </a:lnTo>
                  <a:cubicBezTo>
                    <a:pt x="2615" y="6837"/>
                    <a:pt x="2520" y="6869"/>
                    <a:pt x="2457" y="6869"/>
                  </a:cubicBezTo>
                  <a:cubicBezTo>
                    <a:pt x="2363" y="6869"/>
                    <a:pt x="2268" y="6837"/>
                    <a:pt x="2205" y="6774"/>
                  </a:cubicBezTo>
                  <a:lnTo>
                    <a:pt x="1512" y="6050"/>
                  </a:lnTo>
                  <a:cubicBezTo>
                    <a:pt x="1386" y="5924"/>
                    <a:pt x="1386" y="5703"/>
                    <a:pt x="1512" y="5577"/>
                  </a:cubicBezTo>
                  <a:cubicBezTo>
                    <a:pt x="1575" y="5514"/>
                    <a:pt x="1662" y="5483"/>
                    <a:pt x="1749" y="5483"/>
                  </a:cubicBezTo>
                  <a:cubicBezTo>
                    <a:pt x="1835" y="5483"/>
                    <a:pt x="1922" y="5514"/>
                    <a:pt x="1985" y="5577"/>
                  </a:cubicBezTo>
                  <a:lnTo>
                    <a:pt x="2426" y="6018"/>
                  </a:lnTo>
                  <a:lnTo>
                    <a:pt x="3592" y="4884"/>
                  </a:lnTo>
                  <a:cubicBezTo>
                    <a:pt x="3655" y="4821"/>
                    <a:pt x="3741" y="4790"/>
                    <a:pt x="3828" y="4790"/>
                  </a:cubicBezTo>
                  <a:close/>
                  <a:moveTo>
                    <a:pt x="3828" y="6869"/>
                  </a:moveTo>
                  <a:cubicBezTo>
                    <a:pt x="3915" y="6869"/>
                    <a:pt x="4001" y="6900"/>
                    <a:pt x="4064" y="6963"/>
                  </a:cubicBezTo>
                  <a:cubicBezTo>
                    <a:pt x="4253" y="7121"/>
                    <a:pt x="4253" y="7342"/>
                    <a:pt x="4096" y="7468"/>
                  </a:cubicBezTo>
                  <a:lnTo>
                    <a:pt x="2678" y="8854"/>
                  </a:lnTo>
                  <a:cubicBezTo>
                    <a:pt x="2615" y="8917"/>
                    <a:pt x="2520" y="8980"/>
                    <a:pt x="2457" y="8980"/>
                  </a:cubicBezTo>
                  <a:cubicBezTo>
                    <a:pt x="2363" y="8980"/>
                    <a:pt x="2268" y="8917"/>
                    <a:pt x="2205" y="8854"/>
                  </a:cubicBezTo>
                  <a:lnTo>
                    <a:pt x="1512" y="8129"/>
                  </a:lnTo>
                  <a:cubicBezTo>
                    <a:pt x="1386" y="8003"/>
                    <a:pt x="1386" y="7783"/>
                    <a:pt x="1512" y="7657"/>
                  </a:cubicBezTo>
                  <a:cubicBezTo>
                    <a:pt x="1575" y="7594"/>
                    <a:pt x="1662" y="7562"/>
                    <a:pt x="1749" y="7562"/>
                  </a:cubicBezTo>
                  <a:cubicBezTo>
                    <a:pt x="1835" y="7562"/>
                    <a:pt x="1922" y="7594"/>
                    <a:pt x="1985" y="7657"/>
                  </a:cubicBezTo>
                  <a:lnTo>
                    <a:pt x="2426" y="8098"/>
                  </a:lnTo>
                  <a:lnTo>
                    <a:pt x="3592" y="6963"/>
                  </a:lnTo>
                  <a:cubicBezTo>
                    <a:pt x="3655" y="6900"/>
                    <a:pt x="3741" y="6869"/>
                    <a:pt x="3828" y="6869"/>
                  </a:cubicBezTo>
                  <a:close/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9673"/>
                  </a:lnTo>
                  <a:lnTo>
                    <a:pt x="6301" y="9673"/>
                  </a:lnTo>
                  <a:lnTo>
                    <a:pt x="6301" y="10397"/>
                  </a:lnTo>
                  <a:lnTo>
                    <a:pt x="6301" y="10744"/>
                  </a:lnTo>
                  <a:lnTo>
                    <a:pt x="6270" y="10744"/>
                  </a:lnTo>
                  <a:cubicBezTo>
                    <a:pt x="6270" y="11343"/>
                    <a:pt x="6742" y="11752"/>
                    <a:pt x="7278" y="11752"/>
                  </a:cubicBezTo>
                  <a:cubicBezTo>
                    <a:pt x="7876" y="11752"/>
                    <a:pt x="8317" y="11280"/>
                    <a:pt x="8317" y="10744"/>
                  </a:cubicBezTo>
                  <a:lnTo>
                    <a:pt x="8317" y="7972"/>
                  </a:lnTo>
                  <a:lnTo>
                    <a:pt x="7498" y="8822"/>
                  </a:lnTo>
                  <a:lnTo>
                    <a:pt x="5608" y="9547"/>
                  </a:lnTo>
                  <a:cubicBezTo>
                    <a:pt x="5497" y="9576"/>
                    <a:pt x="5390" y="9590"/>
                    <a:pt x="5288" y="9590"/>
                  </a:cubicBezTo>
                  <a:cubicBezTo>
                    <a:pt x="4954" y="9590"/>
                    <a:pt x="4674" y="9441"/>
                    <a:pt x="4505" y="9200"/>
                  </a:cubicBezTo>
                  <a:cubicBezTo>
                    <a:pt x="4316" y="8980"/>
                    <a:pt x="4222" y="8665"/>
                    <a:pt x="4316" y="8255"/>
                  </a:cubicBezTo>
                  <a:lnTo>
                    <a:pt x="5041" y="6365"/>
                  </a:lnTo>
                  <a:lnTo>
                    <a:pt x="8317" y="3088"/>
                  </a:lnTo>
                  <a:lnTo>
                    <a:pt x="8317" y="2773"/>
                  </a:lnTo>
                  <a:lnTo>
                    <a:pt x="5891" y="2773"/>
                  </a:lnTo>
                  <a:cubicBezTo>
                    <a:pt x="5671" y="2773"/>
                    <a:pt x="5513" y="2616"/>
                    <a:pt x="5513" y="2427"/>
                  </a:cubicBezTo>
                  <a:lnTo>
                    <a:pt x="551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7649;p88">
              <a:extLst>
                <a:ext uri="{FF2B5EF4-FFF2-40B4-BE49-F238E27FC236}">
                  <a16:creationId xmlns:a16="http://schemas.microsoft.com/office/drawing/2014/main" id="{15E749C4-C6EE-499A-B759-48D179BECE43}"/>
                </a:ext>
              </a:extLst>
            </p:cNvPr>
            <p:cNvSpPr/>
            <p:nvPr/>
          </p:nvSpPr>
          <p:spPr>
            <a:xfrm>
              <a:off x="1185625" y="3688025"/>
              <a:ext cx="57525" cy="55950"/>
            </a:xfrm>
            <a:custGeom>
              <a:avLst/>
              <a:gdLst/>
              <a:ahLst/>
              <a:cxnLst/>
              <a:rect l="l" t="t" r="r" b="b"/>
              <a:pathLst>
                <a:path w="2301" h="2238" extrusionOk="0">
                  <a:moveTo>
                    <a:pt x="1072" y="1"/>
                  </a:moveTo>
                  <a:cubicBezTo>
                    <a:pt x="890" y="1"/>
                    <a:pt x="709" y="64"/>
                    <a:pt x="568" y="190"/>
                  </a:cubicBezTo>
                  <a:lnTo>
                    <a:pt x="0" y="788"/>
                  </a:lnTo>
                  <a:lnTo>
                    <a:pt x="1450" y="2238"/>
                  </a:lnTo>
                  <a:lnTo>
                    <a:pt x="2048" y="1639"/>
                  </a:lnTo>
                  <a:cubicBezTo>
                    <a:pt x="2300" y="1387"/>
                    <a:pt x="2300" y="946"/>
                    <a:pt x="2048" y="662"/>
                  </a:cubicBezTo>
                  <a:lnTo>
                    <a:pt x="1576" y="190"/>
                  </a:lnTo>
                  <a:cubicBezTo>
                    <a:pt x="1434" y="64"/>
                    <a:pt x="1253" y="1"/>
                    <a:pt x="107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650;p88">
              <a:extLst>
                <a:ext uri="{FF2B5EF4-FFF2-40B4-BE49-F238E27FC236}">
                  <a16:creationId xmlns:a16="http://schemas.microsoft.com/office/drawing/2014/main" id="{AEE708AF-5414-4972-A230-5D9B8E40EF82}"/>
                </a:ext>
              </a:extLst>
            </p:cNvPr>
            <p:cNvSpPr/>
            <p:nvPr/>
          </p:nvSpPr>
          <p:spPr>
            <a:xfrm>
              <a:off x="1088075" y="3795925"/>
              <a:ext cx="46375" cy="45025"/>
            </a:xfrm>
            <a:custGeom>
              <a:avLst/>
              <a:gdLst/>
              <a:ahLst/>
              <a:cxnLst/>
              <a:rect l="l" t="t" r="r" b="b"/>
              <a:pathLst>
                <a:path w="1855" h="1801" extrusionOk="0">
                  <a:moveTo>
                    <a:pt x="594" y="1"/>
                  </a:moveTo>
                  <a:lnTo>
                    <a:pt x="59" y="1387"/>
                  </a:lnTo>
                  <a:cubicBezTo>
                    <a:pt x="0" y="1621"/>
                    <a:pt x="186" y="1800"/>
                    <a:pt x="414" y="1800"/>
                  </a:cubicBezTo>
                  <a:cubicBezTo>
                    <a:pt x="432" y="1800"/>
                    <a:pt x="450" y="1799"/>
                    <a:pt x="468" y="1797"/>
                  </a:cubicBezTo>
                  <a:lnTo>
                    <a:pt x="1855" y="1261"/>
                  </a:lnTo>
                  <a:lnTo>
                    <a:pt x="59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651;p88">
              <a:extLst>
                <a:ext uri="{FF2B5EF4-FFF2-40B4-BE49-F238E27FC236}">
                  <a16:creationId xmlns:a16="http://schemas.microsoft.com/office/drawing/2014/main" id="{D7C8A1F0-D69E-4A00-A738-EBF87A6D518C}"/>
                </a:ext>
              </a:extLst>
            </p:cNvPr>
            <p:cNvSpPr/>
            <p:nvPr/>
          </p:nvSpPr>
          <p:spPr>
            <a:xfrm>
              <a:off x="1112375" y="3720325"/>
              <a:ext cx="97700" cy="97700"/>
            </a:xfrm>
            <a:custGeom>
              <a:avLst/>
              <a:gdLst/>
              <a:ahLst/>
              <a:cxnLst/>
              <a:rect l="l" t="t" r="r" b="b"/>
              <a:pathLst>
                <a:path w="3908" h="3908" extrusionOk="0">
                  <a:moveTo>
                    <a:pt x="2426" y="1"/>
                  </a:moveTo>
                  <a:lnTo>
                    <a:pt x="1" y="2458"/>
                  </a:lnTo>
                  <a:lnTo>
                    <a:pt x="1450" y="3907"/>
                  </a:lnTo>
                  <a:lnTo>
                    <a:pt x="3907" y="1481"/>
                  </a:lnTo>
                  <a:lnTo>
                    <a:pt x="2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652;p88">
              <a:extLst>
                <a:ext uri="{FF2B5EF4-FFF2-40B4-BE49-F238E27FC236}">
                  <a16:creationId xmlns:a16="http://schemas.microsoft.com/office/drawing/2014/main" id="{C5FFA9A1-95B8-44FD-A535-9026C612FC45}"/>
                </a:ext>
              </a:extLst>
            </p:cNvPr>
            <p:cNvSpPr/>
            <p:nvPr/>
          </p:nvSpPr>
          <p:spPr>
            <a:xfrm>
              <a:off x="1120250" y="3623450"/>
              <a:ext cx="47275" cy="47275"/>
            </a:xfrm>
            <a:custGeom>
              <a:avLst/>
              <a:gdLst/>
              <a:ahLst/>
              <a:cxnLst/>
              <a:rect l="l" t="t" r="r" b="b"/>
              <a:pathLst>
                <a:path w="1891" h="1891" extrusionOk="0">
                  <a:moveTo>
                    <a:pt x="1" y="0"/>
                  </a:moveTo>
                  <a:lnTo>
                    <a:pt x="1" y="1891"/>
                  </a:lnTo>
                  <a:lnTo>
                    <a:pt x="1891" y="189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653;p88">
              <a:extLst>
                <a:ext uri="{FF2B5EF4-FFF2-40B4-BE49-F238E27FC236}">
                  <a16:creationId xmlns:a16="http://schemas.microsoft.com/office/drawing/2014/main" id="{3FFDD37D-33EA-4E82-82E0-BD617444C56A}"/>
                </a:ext>
              </a:extLst>
            </p:cNvPr>
            <p:cNvSpPr/>
            <p:nvPr/>
          </p:nvSpPr>
          <p:spPr>
            <a:xfrm>
              <a:off x="946175" y="3879425"/>
              <a:ext cx="166225" cy="33900"/>
            </a:xfrm>
            <a:custGeom>
              <a:avLst/>
              <a:gdLst/>
              <a:ahLst/>
              <a:cxnLst/>
              <a:rect l="l" t="t" r="r" b="b"/>
              <a:pathLst>
                <a:path w="6649" h="1356" extrusionOk="0">
                  <a:moveTo>
                    <a:pt x="348" y="0"/>
                  </a:moveTo>
                  <a:cubicBezTo>
                    <a:pt x="158" y="0"/>
                    <a:pt x="1" y="190"/>
                    <a:pt x="1" y="347"/>
                  </a:cubicBezTo>
                  <a:lnTo>
                    <a:pt x="1" y="694"/>
                  </a:lnTo>
                  <a:cubicBezTo>
                    <a:pt x="1" y="1040"/>
                    <a:pt x="316" y="1355"/>
                    <a:pt x="694" y="1355"/>
                  </a:cubicBezTo>
                  <a:lnTo>
                    <a:pt x="6649" y="1355"/>
                  </a:lnTo>
                  <a:cubicBezTo>
                    <a:pt x="6428" y="1103"/>
                    <a:pt x="6302" y="725"/>
                    <a:pt x="6302" y="347"/>
                  </a:cubicBez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5293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1702747" y="-752147"/>
            <a:ext cx="3405494" cy="1504293"/>
            <a:chOff x="-1702747" y="-752147"/>
            <a:chExt cx="3405494" cy="1504293"/>
          </a:xfrm>
        </p:grpSpPr>
        <p:sp>
          <p:nvSpPr>
            <p:cNvPr id="57" name="Прямоугольник 18"/>
            <p:cNvSpPr/>
            <p:nvPr/>
          </p:nvSpPr>
          <p:spPr>
            <a:xfrm>
              <a:off x="-1702747" y="-752147"/>
              <a:ext cx="3405494" cy="1504293"/>
            </a:xfrm>
            <a:prstGeom prst="roundRect">
              <a:avLst>
                <a:gd name="adj" fmla="val 43696"/>
              </a:avLst>
            </a:prstGeom>
            <a:gradFill>
              <a:gsLst>
                <a:gs pos="90000">
                  <a:srgbClr val="00A098"/>
                </a:gs>
                <a:gs pos="5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endParaRPr lang="ru-RU"/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4360" y="157987"/>
              <a:ext cx="643211" cy="420958"/>
            </a:xfrm>
            <a:prstGeom prst="rect">
              <a:avLst/>
            </a:prstGeom>
          </p:spPr>
        </p:pic>
        <p:pic>
          <p:nvPicPr>
            <p:cNvPr id="59" name="Рисунок 58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7786" y="157987"/>
              <a:ext cx="439260" cy="420958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-223470" y="4912668"/>
            <a:ext cx="6251604" cy="1504293"/>
            <a:chOff x="-223470" y="4912668"/>
            <a:chExt cx="6251604" cy="1504293"/>
          </a:xfrm>
        </p:grpSpPr>
        <p:sp>
          <p:nvSpPr>
            <p:cNvPr id="28" name="Прямоугольник 18"/>
            <p:cNvSpPr/>
            <p:nvPr/>
          </p:nvSpPr>
          <p:spPr>
            <a:xfrm>
              <a:off x="-223470" y="4912668"/>
              <a:ext cx="6251604" cy="150429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A098"/>
                </a:gs>
                <a:gs pos="68000">
                  <a:srgbClr val="2E3D8A"/>
                </a:gs>
              </a:gsLst>
              <a:lin ang="2400000" scaled="0"/>
            </a:gradFill>
            <a:ln>
              <a:noFill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344440" y="4933215"/>
              <a:ext cx="805109" cy="215444"/>
              <a:chOff x="1315720" y="4933215"/>
              <a:chExt cx="805109" cy="215444"/>
            </a:xfrm>
          </p:grpSpPr>
          <p:pic>
            <p:nvPicPr>
              <p:cNvPr id="54" name="Рисунок 53"/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15720" y="4978014"/>
                <a:ext cx="144000" cy="108000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1412404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hd.firpo.ru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2999248" y="4933215"/>
              <a:ext cx="942330" cy="215444"/>
              <a:chOff x="3025293" y="4933215"/>
              <a:chExt cx="942330" cy="215444"/>
            </a:xfrm>
          </p:grpSpPr>
          <p:pic>
            <p:nvPicPr>
              <p:cNvPr id="52" name="Рисунок 51"/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025293" y="4968014"/>
                <a:ext cx="144000" cy="128000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3129898" y="4933215"/>
                <a:ext cx="8377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t.me/de_spo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2169996" y="4933215"/>
              <a:ext cx="808805" cy="215444"/>
              <a:chOff x="2229329" y="4933215"/>
              <a:chExt cx="808805" cy="21544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329709" y="4933215"/>
                <a:ext cx="708425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de.firpo.ru</a:t>
                </a:r>
                <a:endParaRPr lang="ru-RU" sz="2000" dirty="0">
                  <a:latin typeface="Akrobat SemiBold" panose="00000700000000000000" pitchFamily="50" charset="-52"/>
                </a:endParaRPr>
              </a:p>
            </p:txBody>
          </p:sp>
          <p:pic>
            <p:nvPicPr>
              <p:cNvPr id="38" name="Рисунок 37"/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229329" y="4960014"/>
                <a:ext cx="144000" cy="144000"/>
              </a:xfrm>
              <a:prstGeom prst="rect">
                <a:avLst/>
              </a:prstGeom>
            </p:spPr>
          </p:pic>
        </p:grpSp>
        <p:grpSp>
          <p:nvGrpSpPr>
            <p:cNvPr id="34" name="Группа 33"/>
            <p:cNvGrpSpPr/>
            <p:nvPr/>
          </p:nvGrpSpPr>
          <p:grpSpPr>
            <a:xfrm>
              <a:off x="3950595" y="4933215"/>
              <a:ext cx="1070308" cy="215444"/>
              <a:chOff x="4014585" y="4933215"/>
              <a:chExt cx="1070308" cy="215444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4014585" y="4984014"/>
                <a:ext cx="144000" cy="96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4118549" y="4933215"/>
                <a:ext cx="966344" cy="21544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Akrobat SemiBold" panose="00000700000000000000" pitchFamily="50" charset="-52"/>
                    <a:ea typeface="Roboto" panose="02000000000000000000" pitchFamily="2" charset="0"/>
                  </a:rPr>
                  <a:t>vk.com/de_spo</a:t>
                </a:r>
                <a:endParaRPr lang="ru-RU" sz="1000" dirty="0">
                  <a:latin typeface="Akrobat SemiBold" panose="00000700000000000000" pitchFamily="50" charset="-52"/>
                </a:endParaRPr>
              </a:p>
            </p:txBody>
          </p:sp>
        </p:grp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405A6B4-AE60-4C26-B573-4DC4B653849B}"/>
              </a:ext>
            </a:extLst>
          </p:cNvPr>
          <p:cNvGrpSpPr/>
          <p:nvPr/>
        </p:nvGrpSpPr>
        <p:grpSpPr>
          <a:xfrm>
            <a:off x="4651093" y="88913"/>
            <a:ext cx="424070" cy="372700"/>
            <a:chOff x="4350772" y="123187"/>
            <a:chExt cx="530168" cy="527809"/>
          </a:xfrm>
        </p:grpSpPr>
        <p:sp>
          <p:nvSpPr>
            <p:cNvPr id="62" name="Google Shape;8148;p89">
              <a:extLst>
                <a:ext uri="{FF2B5EF4-FFF2-40B4-BE49-F238E27FC236}">
                  <a16:creationId xmlns:a16="http://schemas.microsoft.com/office/drawing/2014/main" id="{BE5130EB-36B0-48F5-B576-67F282BE5B3E}"/>
                </a:ext>
              </a:extLst>
            </p:cNvPr>
            <p:cNvSpPr/>
            <p:nvPr/>
          </p:nvSpPr>
          <p:spPr>
            <a:xfrm>
              <a:off x="4570840" y="310417"/>
              <a:ext cx="310100" cy="340579"/>
            </a:xfrm>
            <a:custGeom>
              <a:avLst/>
              <a:gdLst/>
              <a:ahLst/>
              <a:cxnLst/>
              <a:rect l="l" t="t" r="r" b="b"/>
              <a:pathLst>
                <a:path w="6837" h="7509" extrusionOk="0">
                  <a:moveTo>
                    <a:pt x="5120" y="2079"/>
                  </a:moveTo>
                  <a:cubicBezTo>
                    <a:pt x="5206" y="2079"/>
                    <a:pt x="5293" y="2111"/>
                    <a:pt x="5356" y="2174"/>
                  </a:cubicBezTo>
                  <a:cubicBezTo>
                    <a:pt x="5451" y="2268"/>
                    <a:pt x="5451" y="2458"/>
                    <a:pt x="5356" y="2647"/>
                  </a:cubicBezTo>
                  <a:lnTo>
                    <a:pt x="3308" y="4694"/>
                  </a:lnTo>
                  <a:cubicBezTo>
                    <a:pt x="3214" y="4757"/>
                    <a:pt x="3151" y="4789"/>
                    <a:pt x="3056" y="4789"/>
                  </a:cubicBezTo>
                  <a:cubicBezTo>
                    <a:pt x="2993" y="4789"/>
                    <a:pt x="2899" y="4757"/>
                    <a:pt x="2836" y="4694"/>
                  </a:cubicBezTo>
                  <a:lnTo>
                    <a:pt x="2174" y="4001"/>
                  </a:lnTo>
                  <a:cubicBezTo>
                    <a:pt x="2048" y="3907"/>
                    <a:pt x="2048" y="3655"/>
                    <a:pt x="2174" y="3529"/>
                  </a:cubicBezTo>
                  <a:cubicBezTo>
                    <a:pt x="2221" y="3481"/>
                    <a:pt x="2308" y="3458"/>
                    <a:pt x="2399" y="3458"/>
                  </a:cubicBezTo>
                  <a:cubicBezTo>
                    <a:pt x="2489" y="3458"/>
                    <a:pt x="2584" y="3481"/>
                    <a:pt x="2647" y="3529"/>
                  </a:cubicBezTo>
                  <a:lnTo>
                    <a:pt x="3056" y="3970"/>
                  </a:lnTo>
                  <a:lnTo>
                    <a:pt x="4883" y="2174"/>
                  </a:lnTo>
                  <a:cubicBezTo>
                    <a:pt x="4946" y="2111"/>
                    <a:pt x="5033" y="2079"/>
                    <a:pt x="5120" y="2079"/>
                  </a:cubicBezTo>
                  <a:close/>
                  <a:moveTo>
                    <a:pt x="1701" y="0"/>
                  </a:moveTo>
                  <a:cubicBezTo>
                    <a:pt x="725" y="0"/>
                    <a:pt x="0" y="756"/>
                    <a:pt x="0" y="1701"/>
                  </a:cubicBezTo>
                  <a:lnTo>
                    <a:pt x="0" y="4411"/>
                  </a:lnTo>
                  <a:cubicBezTo>
                    <a:pt x="0" y="5356"/>
                    <a:pt x="725" y="6112"/>
                    <a:pt x="1701" y="6112"/>
                  </a:cubicBezTo>
                  <a:lnTo>
                    <a:pt x="2048" y="6112"/>
                  </a:lnTo>
                  <a:lnTo>
                    <a:pt x="2048" y="7152"/>
                  </a:lnTo>
                  <a:cubicBezTo>
                    <a:pt x="2048" y="7309"/>
                    <a:pt x="2111" y="7435"/>
                    <a:pt x="2237" y="7467"/>
                  </a:cubicBezTo>
                  <a:cubicBezTo>
                    <a:pt x="2289" y="7493"/>
                    <a:pt x="2347" y="7508"/>
                    <a:pt x="2401" y="7508"/>
                  </a:cubicBezTo>
                  <a:cubicBezTo>
                    <a:pt x="2477" y="7508"/>
                    <a:pt x="2547" y="7478"/>
                    <a:pt x="2584" y="7404"/>
                  </a:cubicBezTo>
                  <a:lnTo>
                    <a:pt x="3844" y="6112"/>
                  </a:lnTo>
                  <a:lnTo>
                    <a:pt x="5073" y="6112"/>
                  </a:lnTo>
                  <a:cubicBezTo>
                    <a:pt x="6018" y="6112"/>
                    <a:pt x="6805" y="5356"/>
                    <a:pt x="6805" y="4411"/>
                  </a:cubicBezTo>
                  <a:lnTo>
                    <a:pt x="6805" y="1701"/>
                  </a:lnTo>
                  <a:cubicBezTo>
                    <a:pt x="6837" y="756"/>
                    <a:pt x="6049" y="0"/>
                    <a:pt x="5104" y="0"/>
                  </a:cubicBezTo>
                  <a:close/>
                </a:path>
              </a:pathLst>
            </a:custGeom>
            <a:solidFill>
              <a:srgbClr val="05A1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  <p:sp>
          <p:nvSpPr>
            <p:cNvPr id="63" name="Google Shape;8149;p89">
              <a:extLst>
                <a:ext uri="{FF2B5EF4-FFF2-40B4-BE49-F238E27FC236}">
                  <a16:creationId xmlns:a16="http://schemas.microsoft.com/office/drawing/2014/main" id="{5508C935-7CB3-4EF3-BAA7-B79CA7CA1173}"/>
                </a:ext>
              </a:extLst>
            </p:cNvPr>
            <p:cNvSpPr/>
            <p:nvPr/>
          </p:nvSpPr>
          <p:spPr>
            <a:xfrm>
              <a:off x="4350772" y="123187"/>
              <a:ext cx="341577" cy="372056"/>
            </a:xfrm>
            <a:custGeom>
              <a:avLst/>
              <a:gdLst/>
              <a:ahLst/>
              <a:cxnLst/>
              <a:rect l="l" t="t" r="r" b="b"/>
              <a:pathLst>
                <a:path w="7531" h="8203" extrusionOk="0">
                  <a:moveTo>
                    <a:pt x="3781" y="1356"/>
                  </a:moveTo>
                  <a:cubicBezTo>
                    <a:pt x="4317" y="1356"/>
                    <a:pt x="4789" y="1828"/>
                    <a:pt x="4789" y="2395"/>
                  </a:cubicBezTo>
                  <a:cubicBezTo>
                    <a:pt x="4789" y="2710"/>
                    <a:pt x="4632" y="3025"/>
                    <a:pt x="4411" y="3214"/>
                  </a:cubicBezTo>
                  <a:cubicBezTo>
                    <a:pt x="4254" y="3341"/>
                    <a:pt x="4128" y="3530"/>
                    <a:pt x="4128" y="3782"/>
                  </a:cubicBezTo>
                  <a:cubicBezTo>
                    <a:pt x="4128" y="3971"/>
                    <a:pt x="3970" y="4128"/>
                    <a:pt x="3781" y="4128"/>
                  </a:cubicBezTo>
                  <a:cubicBezTo>
                    <a:pt x="3592" y="4128"/>
                    <a:pt x="3434" y="3971"/>
                    <a:pt x="3434" y="3782"/>
                  </a:cubicBezTo>
                  <a:cubicBezTo>
                    <a:pt x="3434" y="3341"/>
                    <a:pt x="3624" y="2931"/>
                    <a:pt x="3970" y="2679"/>
                  </a:cubicBezTo>
                  <a:cubicBezTo>
                    <a:pt x="4065" y="2584"/>
                    <a:pt x="4096" y="2521"/>
                    <a:pt x="4096" y="2395"/>
                  </a:cubicBezTo>
                  <a:cubicBezTo>
                    <a:pt x="4096" y="2206"/>
                    <a:pt x="3939" y="2049"/>
                    <a:pt x="3750" y="2049"/>
                  </a:cubicBezTo>
                  <a:cubicBezTo>
                    <a:pt x="3529" y="2049"/>
                    <a:pt x="3371" y="2206"/>
                    <a:pt x="3371" y="2395"/>
                  </a:cubicBezTo>
                  <a:cubicBezTo>
                    <a:pt x="3371" y="2584"/>
                    <a:pt x="3214" y="2742"/>
                    <a:pt x="3025" y="2742"/>
                  </a:cubicBezTo>
                  <a:cubicBezTo>
                    <a:pt x="2836" y="2742"/>
                    <a:pt x="2678" y="2584"/>
                    <a:pt x="2678" y="2395"/>
                  </a:cubicBezTo>
                  <a:cubicBezTo>
                    <a:pt x="2741" y="1828"/>
                    <a:pt x="3214" y="1356"/>
                    <a:pt x="3781" y="1356"/>
                  </a:cubicBezTo>
                  <a:close/>
                  <a:moveTo>
                    <a:pt x="3781" y="4758"/>
                  </a:moveTo>
                  <a:cubicBezTo>
                    <a:pt x="3970" y="4758"/>
                    <a:pt x="4128" y="4916"/>
                    <a:pt x="4128" y="5105"/>
                  </a:cubicBezTo>
                  <a:cubicBezTo>
                    <a:pt x="4128" y="5294"/>
                    <a:pt x="3970" y="5451"/>
                    <a:pt x="3781" y="5451"/>
                  </a:cubicBezTo>
                  <a:cubicBezTo>
                    <a:pt x="3592" y="5451"/>
                    <a:pt x="3434" y="5294"/>
                    <a:pt x="3434" y="5105"/>
                  </a:cubicBezTo>
                  <a:cubicBezTo>
                    <a:pt x="3434" y="4916"/>
                    <a:pt x="3592" y="4758"/>
                    <a:pt x="3781" y="4758"/>
                  </a:cubicBezTo>
                  <a:close/>
                  <a:moveTo>
                    <a:pt x="1733" y="1"/>
                  </a:moveTo>
                  <a:cubicBezTo>
                    <a:pt x="788" y="1"/>
                    <a:pt x="0" y="789"/>
                    <a:pt x="0" y="1734"/>
                  </a:cubicBezTo>
                  <a:lnTo>
                    <a:pt x="0" y="5136"/>
                  </a:lnTo>
                  <a:cubicBezTo>
                    <a:pt x="0" y="5987"/>
                    <a:pt x="631" y="6649"/>
                    <a:pt x="1418" y="6806"/>
                  </a:cubicBezTo>
                  <a:lnTo>
                    <a:pt x="1418" y="7846"/>
                  </a:lnTo>
                  <a:cubicBezTo>
                    <a:pt x="1418" y="8003"/>
                    <a:pt x="1481" y="8129"/>
                    <a:pt x="1607" y="8161"/>
                  </a:cubicBezTo>
                  <a:cubicBezTo>
                    <a:pt x="1659" y="8187"/>
                    <a:pt x="1717" y="8202"/>
                    <a:pt x="1771" y="8202"/>
                  </a:cubicBezTo>
                  <a:cubicBezTo>
                    <a:pt x="1848" y="8202"/>
                    <a:pt x="1917" y="8172"/>
                    <a:pt x="1954" y="8098"/>
                  </a:cubicBezTo>
                  <a:lnTo>
                    <a:pt x="3214" y="6838"/>
                  </a:lnTo>
                  <a:lnTo>
                    <a:pt x="4096" y="6838"/>
                  </a:lnTo>
                  <a:lnTo>
                    <a:pt x="4096" y="5798"/>
                  </a:lnTo>
                  <a:cubicBezTo>
                    <a:pt x="4096" y="4475"/>
                    <a:pt x="5167" y="3404"/>
                    <a:pt x="6490" y="3404"/>
                  </a:cubicBezTo>
                  <a:lnTo>
                    <a:pt x="7530" y="3404"/>
                  </a:lnTo>
                  <a:lnTo>
                    <a:pt x="7530" y="1734"/>
                  </a:lnTo>
                  <a:cubicBezTo>
                    <a:pt x="7530" y="789"/>
                    <a:pt x="6774" y="1"/>
                    <a:pt x="5829" y="1"/>
                  </a:cubicBezTo>
                  <a:close/>
                </a:path>
              </a:pathLst>
            </a:custGeom>
            <a:solidFill>
              <a:srgbClr val="05A1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2E3D8A"/>
                </a:solidFill>
                <a:effectLst/>
                <a:uLnTx/>
                <a:uFillTx/>
                <a:latin typeface="Akrobat SemiBold"/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3D9FA55F-2F16-4BFE-AC90-8A590BEE032C}"/>
              </a:ext>
            </a:extLst>
          </p:cNvPr>
          <p:cNvSpPr txBox="1"/>
          <p:nvPr/>
        </p:nvSpPr>
        <p:spPr>
          <a:xfrm>
            <a:off x="2649339" y="4573895"/>
            <a:ext cx="249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05A198"/>
                </a:solidFill>
                <a:latin typeface="Akrobat Bold" panose="00000800000000000000" pitchFamily="2" charset="-52"/>
              </a:rPr>
              <a:t>#</a:t>
            </a:r>
            <a:r>
              <a:rPr lang="ru-RU" b="1" dirty="0" err="1">
                <a:solidFill>
                  <a:srgbClr val="05A198"/>
                </a:solidFill>
                <a:latin typeface="Akrobat Bold" panose="00000800000000000000" pitchFamily="2" charset="-52"/>
              </a:rPr>
              <a:t>ПравовыеПодсказки</a:t>
            </a:r>
            <a:endParaRPr lang="ru-RU" b="1" dirty="0">
              <a:solidFill>
                <a:srgbClr val="05A198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9C1862-59C5-407D-9BF6-08B4D92FA980}"/>
              </a:ext>
            </a:extLst>
          </p:cNvPr>
          <p:cNvSpPr txBox="1"/>
          <p:nvPr/>
        </p:nvSpPr>
        <p:spPr>
          <a:xfrm>
            <a:off x="123478" y="791444"/>
            <a:ext cx="514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A098"/>
                </a:solidFill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Апелляция о несогласии с результатами ДЭ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664EBAA-3414-45FF-932B-AFE62900C153}"/>
              </a:ext>
            </a:extLst>
          </p:cNvPr>
          <p:cNvSpPr txBox="1"/>
          <p:nvPr/>
        </p:nvSpPr>
        <p:spPr>
          <a:xfrm>
            <a:off x="2190155" y="30711"/>
            <a:ext cx="2494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00A098"/>
                </a:solidFill>
                <a:latin typeface="Akrobat Black" panose="00000A00000000000000" pitchFamily="50" charset="-52"/>
                <a:ea typeface="Roboto" panose="02000000000000000000" pitchFamily="2" charset="0"/>
              </a:rPr>
              <a:t>В каком случае выпускник подает апелляцию?</a:t>
            </a:r>
            <a:endParaRPr lang="ru-RU" sz="1400" b="1" dirty="0">
              <a:solidFill>
                <a:srgbClr val="00A098"/>
              </a:solidFill>
              <a:latin typeface="Akrobat Bold" panose="00000800000000000000" pitchFamily="50" charset="-52"/>
              <a:ea typeface="Roboto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B3FD05-2FE7-43D8-B078-4CD9EC4F6520}"/>
              </a:ext>
            </a:extLst>
          </p:cNvPr>
          <p:cNvSpPr txBox="1"/>
          <p:nvPr/>
        </p:nvSpPr>
        <p:spPr>
          <a:xfrm>
            <a:off x="594376" y="1200074"/>
            <a:ext cx="4413759" cy="2025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Совершеннолетний выпускник лично подает апелляцию в апелляционную комиссию образовательной организации </a:t>
            </a:r>
          </a:p>
          <a:p>
            <a:pPr lvl="0" algn="just">
              <a:lnSpc>
                <a:spcPct val="90000"/>
              </a:lnSpc>
              <a:spcAft>
                <a:spcPts val="6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Если выпускник несовершеннолетний, то подать апелляцию могут его родители (законные представители)</a:t>
            </a:r>
          </a:p>
          <a:p>
            <a:pPr lvl="0" algn="just">
              <a:lnSpc>
                <a:spcPct val="90000"/>
              </a:lnSpc>
              <a:spcAft>
                <a:spcPts val="600"/>
              </a:spcAft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Апелляцию необходимо подать на следующий день после объявления результатов ДЭ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23D8D4CA-7E98-474E-9F47-1928E7C8DF0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28358" y="1267541"/>
            <a:ext cx="361216" cy="355481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E5020CAB-2BE6-4DDD-8205-3FAB92EDB37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23441" y="1986017"/>
            <a:ext cx="361215" cy="309459"/>
          </a:xfrm>
          <a:prstGeom prst="rect">
            <a:avLst/>
          </a:prstGeom>
        </p:spPr>
      </p:pic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FD2183AC-F33C-4F5E-A8A6-7529C500D94D}"/>
              </a:ext>
            </a:extLst>
          </p:cNvPr>
          <p:cNvGrpSpPr/>
          <p:nvPr/>
        </p:nvGrpSpPr>
        <p:grpSpPr>
          <a:xfrm>
            <a:off x="232842" y="2709743"/>
            <a:ext cx="369148" cy="363073"/>
            <a:chOff x="131279" y="3398887"/>
            <a:chExt cx="515521" cy="515521"/>
          </a:xfrm>
          <a:solidFill>
            <a:srgbClr val="00A098"/>
          </a:solidFill>
        </p:grpSpPr>
        <p:sp>
          <p:nvSpPr>
            <p:cNvPr id="46" name="Google Shape;5247;p93">
              <a:extLst>
                <a:ext uri="{FF2B5EF4-FFF2-40B4-BE49-F238E27FC236}">
                  <a16:creationId xmlns:a16="http://schemas.microsoft.com/office/drawing/2014/main" id="{51E361F1-C972-4DF5-B6C2-C6E4C21CBDFA}"/>
                </a:ext>
              </a:extLst>
            </p:cNvPr>
            <p:cNvSpPr/>
            <p:nvPr/>
          </p:nvSpPr>
          <p:spPr>
            <a:xfrm>
              <a:off x="131279" y="3398887"/>
              <a:ext cx="515521" cy="515521"/>
            </a:xfrm>
            <a:custGeom>
              <a:avLst/>
              <a:gdLst/>
              <a:ahLst/>
              <a:cxnLst/>
              <a:rect l="l" t="t" r="r" b="b"/>
              <a:pathLst>
                <a:path w="19273" h="19273" extrusionOk="0">
                  <a:moveTo>
                    <a:pt x="12728" y="5990"/>
                  </a:moveTo>
                  <a:cubicBezTo>
                    <a:pt x="13161" y="5990"/>
                    <a:pt x="13595" y="6156"/>
                    <a:pt x="13925" y="6487"/>
                  </a:cubicBezTo>
                  <a:cubicBezTo>
                    <a:pt x="14587" y="7149"/>
                    <a:pt x="14587" y="8221"/>
                    <a:pt x="13928" y="8884"/>
                  </a:cubicBezTo>
                  <a:lnTo>
                    <a:pt x="10028" y="12780"/>
                  </a:lnTo>
                  <a:cubicBezTo>
                    <a:pt x="9709" y="13100"/>
                    <a:pt x="9278" y="13280"/>
                    <a:pt x="8830" y="13280"/>
                  </a:cubicBezTo>
                  <a:lnTo>
                    <a:pt x="8815" y="13280"/>
                  </a:lnTo>
                  <a:cubicBezTo>
                    <a:pt x="8811" y="13280"/>
                    <a:pt x="8807" y="13280"/>
                    <a:pt x="8804" y="13280"/>
                  </a:cubicBezTo>
                  <a:cubicBezTo>
                    <a:pt x="8362" y="13280"/>
                    <a:pt x="7936" y="13103"/>
                    <a:pt x="7622" y="12789"/>
                  </a:cubicBezTo>
                  <a:lnTo>
                    <a:pt x="5346" y="10528"/>
                  </a:lnTo>
                  <a:cubicBezTo>
                    <a:pt x="4632" y="9877"/>
                    <a:pt x="4605" y="8760"/>
                    <a:pt x="5288" y="8077"/>
                  </a:cubicBezTo>
                  <a:cubicBezTo>
                    <a:pt x="5620" y="7745"/>
                    <a:pt x="6053" y="7581"/>
                    <a:pt x="6485" y="7581"/>
                  </a:cubicBezTo>
                  <a:cubicBezTo>
                    <a:pt x="6944" y="7581"/>
                    <a:pt x="7402" y="7766"/>
                    <a:pt x="7737" y="8134"/>
                  </a:cubicBezTo>
                  <a:lnTo>
                    <a:pt x="8812" y="9206"/>
                  </a:lnTo>
                  <a:lnTo>
                    <a:pt x="11531" y="6487"/>
                  </a:lnTo>
                  <a:cubicBezTo>
                    <a:pt x="11861" y="6156"/>
                    <a:pt x="12294" y="5990"/>
                    <a:pt x="12728" y="5990"/>
                  </a:cubicBezTo>
                  <a:close/>
                  <a:moveTo>
                    <a:pt x="9637" y="1"/>
                  </a:moveTo>
                  <a:cubicBezTo>
                    <a:pt x="7095" y="1"/>
                    <a:pt x="4686" y="1012"/>
                    <a:pt x="2849" y="2849"/>
                  </a:cubicBezTo>
                  <a:cubicBezTo>
                    <a:pt x="1013" y="4686"/>
                    <a:pt x="1" y="7098"/>
                    <a:pt x="1" y="9637"/>
                  </a:cubicBezTo>
                  <a:cubicBezTo>
                    <a:pt x="1" y="12175"/>
                    <a:pt x="1013" y="14587"/>
                    <a:pt x="2849" y="16424"/>
                  </a:cubicBezTo>
                  <a:cubicBezTo>
                    <a:pt x="4686" y="18261"/>
                    <a:pt x="7095" y="19273"/>
                    <a:pt x="9637" y="19273"/>
                  </a:cubicBezTo>
                  <a:cubicBezTo>
                    <a:pt x="12175" y="19273"/>
                    <a:pt x="14584" y="18261"/>
                    <a:pt x="16421" y="16424"/>
                  </a:cubicBezTo>
                  <a:cubicBezTo>
                    <a:pt x="18258" y="14587"/>
                    <a:pt x="19273" y="12175"/>
                    <a:pt x="19273" y="9637"/>
                  </a:cubicBezTo>
                  <a:cubicBezTo>
                    <a:pt x="19273" y="7098"/>
                    <a:pt x="18258" y="4686"/>
                    <a:pt x="16421" y="2849"/>
                  </a:cubicBezTo>
                  <a:cubicBezTo>
                    <a:pt x="14584" y="1012"/>
                    <a:pt x="12175" y="1"/>
                    <a:pt x="96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47" name="Google Shape;5248;p93">
              <a:extLst>
                <a:ext uri="{FF2B5EF4-FFF2-40B4-BE49-F238E27FC236}">
                  <a16:creationId xmlns:a16="http://schemas.microsoft.com/office/drawing/2014/main" id="{46B12AB0-D176-40EF-8EF7-30072DD2BB8D}"/>
                </a:ext>
              </a:extLst>
            </p:cNvPr>
            <p:cNvSpPr/>
            <p:nvPr/>
          </p:nvSpPr>
          <p:spPr>
            <a:xfrm>
              <a:off x="287342" y="3589375"/>
              <a:ext cx="203394" cy="134544"/>
            </a:xfrm>
            <a:custGeom>
              <a:avLst/>
              <a:gdLst/>
              <a:ahLst/>
              <a:cxnLst/>
              <a:rect l="l" t="t" r="r" b="b"/>
              <a:pathLst>
                <a:path w="7604" h="5030" extrusionOk="0">
                  <a:moveTo>
                    <a:pt x="6852" y="0"/>
                  </a:moveTo>
                  <a:cubicBezTo>
                    <a:pt x="6851" y="0"/>
                    <a:pt x="6850" y="0"/>
                    <a:pt x="6848" y="0"/>
                  </a:cubicBezTo>
                  <a:cubicBezTo>
                    <a:pt x="6698" y="0"/>
                    <a:pt x="6556" y="57"/>
                    <a:pt x="6451" y="163"/>
                  </a:cubicBezTo>
                  <a:lnTo>
                    <a:pt x="3334" y="3279"/>
                  </a:lnTo>
                  <a:cubicBezTo>
                    <a:pt x="3224" y="3391"/>
                    <a:pt x="3080" y="3447"/>
                    <a:pt x="2935" y="3447"/>
                  </a:cubicBezTo>
                  <a:cubicBezTo>
                    <a:pt x="2791" y="3447"/>
                    <a:pt x="2646" y="3391"/>
                    <a:pt x="2536" y="3279"/>
                  </a:cubicBezTo>
                  <a:cubicBezTo>
                    <a:pt x="2533" y="3279"/>
                    <a:pt x="2533" y="3279"/>
                    <a:pt x="2530" y="3276"/>
                  </a:cubicBezTo>
                  <a:cubicBezTo>
                    <a:pt x="2521" y="3267"/>
                    <a:pt x="2509" y="3255"/>
                    <a:pt x="2497" y="3246"/>
                  </a:cubicBezTo>
                  <a:lnTo>
                    <a:pt x="1061" y="1810"/>
                  </a:lnTo>
                  <a:cubicBezTo>
                    <a:pt x="948" y="1678"/>
                    <a:pt x="789" y="1611"/>
                    <a:pt x="629" y="1611"/>
                  </a:cubicBezTo>
                  <a:cubicBezTo>
                    <a:pt x="486" y="1611"/>
                    <a:pt x="342" y="1666"/>
                    <a:pt x="233" y="1777"/>
                  </a:cubicBezTo>
                  <a:cubicBezTo>
                    <a:pt x="1" y="2009"/>
                    <a:pt x="16" y="2391"/>
                    <a:pt x="266" y="2605"/>
                  </a:cubicBezTo>
                  <a:lnTo>
                    <a:pt x="2542" y="4869"/>
                  </a:lnTo>
                  <a:cubicBezTo>
                    <a:pt x="2645" y="4972"/>
                    <a:pt x="2782" y="5029"/>
                    <a:pt x="2926" y="5029"/>
                  </a:cubicBezTo>
                  <a:cubicBezTo>
                    <a:pt x="2929" y="5029"/>
                    <a:pt x="2933" y="5029"/>
                    <a:pt x="2937" y="5029"/>
                  </a:cubicBezTo>
                  <a:lnTo>
                    <a:pt x="2943" y="5029"/>
                  </a:lnTo>
                  <a:cubicBezTo>
                    <a:pt x="3096" y="5029"/>
                    <a:pt x="3241" y="4969"/>
                    <a:pt x="3352" y="4860"/>
                  </a:cubicBezTo>
                  <a:lnTo>
                    <a:pt x="7249" y="964"/>
                  </a:lnTo>
                  <a:cubicBezTo>
                    <a:pt x="7603" y="606"/>
                    <a:pt x="7352" y="0"/>
                    <a:pt x="68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EE2DC83C-E363-4301-9D9D-DE5C53AF0835}"/>
              </a:ext>
            </a:extLst>
          </p:cNvPr>
          <p:cNvSpPr txBox="1"/>
          <p:nvPr/>
        </p:nvSpPr>
        <p:spPr>
          <a:xfrm>
            <a:off x="584656" y="3209636"/>
            <a:ext cx="4506454" cy="541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ru-RU" sz="1600" dirty="0">
                <a:latin typeface="Akrobat Bold" panose="00000800000000000000" pitchFamily="2" charset="-52"/>
                <a:cs typeface="Times New Roman" panose="02020603050405020304" pitchFamily="18" charset="0"/>
              </a:rPr>
              <a:t>Апелляционная комиссия рассматривает апелляцию три рабочих дня с момента ее поступления 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A051BC7-A057-4A36-A344-6528A67522B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6308" y="3258939"/>
            <a:ext cx="366237" cy="366237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5A87AFC-F019-4EB0-A25C-BA60F618E0BD}"/>
              </a:ext>
            </a:extLst>
          </p:cNvPr>
          <p:cNvSpPr txBox="1"/>
          <p:nvPr/>
        </p:nvSpPr>
        <p:spPr>
          <a:xfrm>
            <a:off x="592545" y="3796846"/>
            <a:ext cx="4506454" cy="984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lvl="0" algn="just">
              <a:defRPr sz="1400">
                <a:latin typeface="Akrobat Bold" panose="00000800000000000000" pitchFamily="2" charset="-5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1600" dirty="0"/>
              <a:t>Апелляционная комиссия решает отклонить  апелляцию и сохранить результат ГИА </a:t>
            </a:r>
            <a:br>
              <a:rPr lang="ru-RU" sz="1600" dirty="0"/>
            </a:br>
            <a:r>
              <a:rPr lang="ru-RU" sz="1600" dirty="0"/>
              <a:t>либо удовлетворить апелляцию и выставить иной результат ГИА</a:t>
            </a:r>
          </a:p>
        </p:txBody>
      </p:sp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B169DBB4-E242-4AC6-95E8-787CC0EFC49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2089" y="3828549"/>
            <a:ext cx="374957" cy="37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02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432</Words>
  <Application>Microsoft Office PowerPoint</Application>
  <PresentationFormat>Произвольный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Akrobat Black</vt:lpstr>
      <vt:lpstr>Akrobat Bold</vt:lpstr>
      <vt:lpstr>Akrobat SemiBold</vt:lpstr>
      <vt:lpstr>Calibri</vt:lpstr>
      <vt:lpstr>Tw Cen MT</vt:lpstr>
      <vt:lpstr>Wingdings</vt:lpstr>
      <vt:lpstr>Wingdings 2</vt:lpstr>
      <vt:lpstr>Широкоэкранная презентация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2021-01-29T06:11:25Z</dcterms:created>
  <dcterms:modified xsi:type="dcterms:W3CDTF">2024-05-30T13:47:31Z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